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14A98F-E017-4223-8390-18E4E56E8EFD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E94958-29F1-4D39-9406-DB573437714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1E94958-29F1-4D39-9406-DB5734377147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6304"/>
            <a:ext cx="8814816" cy="2505456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64234" y="381001"/>
            <a:ext cx="8229600" cy="2209800"/>
          </a:xfrm>
        </p:spPr>
        <p:txBody>
          <a:bodyPr lIns="45720" rIns="228600" anchor="b">
            <a:normAutofit/>
          </a:bodyPr>
          <a:lstStyle>
            <a:lvl1pPr marL="0" algn="r">
              <a:defRPr sz="480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133600" y="2819400"/>
            <a:ext cx="6560234" cy="1752600"/>
          </a:xfrm>
        </p:spPr>
        <p:txBody>
          <a:bodyPr lIns="45720" rIns="246888"/>
          <a:lstStyle>
            <a:lvl1pPr marL="0" indent="0" algn="r">
              <a:spcBef>
                <a:spcPts val="0"/>
              </a:spcBef>
              <a:buNone/>
              <a:defRPr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>
            <a:extLst/>
          </a:lstStyle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>
            <a:lvl1pPr algn="l"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000128" y="3267456"/>
            <a:ext cx="74066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498230"/>
            <a:ext cx="7772400" cy="2731008"/>
          </a:xfrm>
        </p:spPr>
        <p:txBody>
          <a:bodyPr rIns="100584"/>
          <a:lstStyle>
            <a:lvl1pPr algn="r">
              <a:buNone/>
              <a:defRPr sz="4000" b="1" cap="none">
                <a:solidFill>
                  <a:schemeClr val="accent1">
                    <a:tint val="95000"/>
                    <a:satMod val="200000"/>
                  </a:schemeClr>
                </a:solidFill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3287713"/>
            <a:ext cx="7772400" cy="1509712"/>
          </a:xfrm>
        </p:spPr>
        <p:txBody>
          <a:bodyPr rIns="128016" anchor="t"/>
          <a:lstStyle>
            <a:lvl1pPr marL="0" indent="0" algn="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>
            <a:extLst/>
          </a:lstStyle>
          <a:p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45920"/>
            <a:ext cx="4038600" cy="452628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616744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4800600" y="216521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b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1948"/>
            <a:ext cx="8229600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Autofit/>
          </a:bodyPr>
          <a:lstStyle>
            <a:lvl1pPr marL="91440" indent="0" algn="l">
              <a:spcBef>
                <a:spcPts val="0"/>
              </a:spcBef>
              <a:buNone/>
              <a:defRPr sz="2200" b="0" cap="all" baseline="0"/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941763"/>
          </a:xfrm>
        </p:spPr>
        <p:txBody>
          <a:bodyPr lIns="9144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941763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8641080" y="6514568"/>
            <a:ext cx="464288" cy="274320"/>
          </a:xfrm>
        </p:spPr>
        <p:txBody>
          <a:bodyPr/>
          <a:lstStyle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53218"/>
            <a:ext cx="8229600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588392" y="1424588"/>
            <a:ext cx="800100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5057552" y="1057656"/>
            <a:ext cx="3749040" cy="9144"/>
          </a:xfrm>
          <a:prstGeom prst="rect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>
            <a:outerShdw blurRad="12700" dist="12900" dir="5400000" algn="tl" rotWithShape="0">
              <a:srgbClr val="000000">
                <a:alpha val="75000"/>
              </a:srgbClr>
            </a:out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63136" y="304800"/>
            <a:ext cx="3931920" cy="762000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963136" y="1107560"/>
            <a:ext cx="3931920" cy="1066800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228600" y="2209800"/>
            <a:ext cx="8666456" cy="3977640"/>
          </a:xfrm>
        </p:spPr>
        <p:txBody>
          <a:bodyPr/>
          <a:lstStyle>
            <a:lvl1pPr marL="292608">
              <a:defRPr sz="3200"/>
            </a:lvl1pPr>
            <a:lvl2pPr marL="594360">
              <a:defRPr sz="2800"/>
            </a:lvl2pPr>
            <a:lvl3pPr marL="822960">
              <a:defRPr sz="2400"/>
            </a:lvl3pPr>
            <a:lvl4pPr marL="1051560">
              <a:defRPr sz="2000"/>
            </a:lvl4pPr>
            <a:lvl5pPr marL="1261872"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>
          <a:xfrm>
            <a:off x="5562600" y="6513670"/>
            <a:ext cx="3002280" cy="274320"/>
          </a:xfrm>
        </p:spPr>
        <p:txBody>
          <a:bodyPr vert="horz" rtlCol="0"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1"/>
          </p:nvPr>
        </p:nvSpPr>
        <p:spPr>
          <a:xfrm>
            <a:off x="8638952" y="6513670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Footer Placeholder 10"/>
          <p:cNvSpPr>
            <a:spLocks noGrp="1"/>
          </p:cNvSpPr>
          <p:nvPr>
            <p:ph type="ftr" sz="quarter" idx="12"/>
          </p:nvPr>
        </p:nvSpPr>
        <p:spPr>
          <a:xfrm>
            <a:off x="1600200" y="6513670"/>
            <a:ext cx="3907464" cy="274320"/>
          </a:xfrm>
        </p:spPr>
        <p:txBody>
          <a:bodyPr vert="horz" rtlCol="0"/>
          <a:lstStyle>
            <a:extLst/>
          </a:lstStyle>
          <a:p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40443" y="4724400"/>
            <a:ext cx="5486400" cy="664536"/>
          </a:xfrm>
        </p:spPr>
        <p:txBody>
          <a:bodyPr anchor="b"/>
          <a:lstStyle>
            <a:lvl1pPr marL="0" algn="r">
              <a:buNone/>
              <a:defRPr sz="20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40443" y="5388936"/>
            <a:ext cx="5486400" cy="912255"/>
          </a:xfrm>
        </p:spPr>
        <p:txBody>
          <a:bodyPr/>
          <a:lstStyle>
            <a:lvl1pPr marL="0" indent="0" algn="r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3" name="Picture Placeholder 12"/>
          <p:cNvSpPr>
            <a:spLocks noGrp="1"/>
          </p:cNvSpPr>
          <p:nvPr>
            <p:ph type="pic" idx="1"/>
          </p:nvPr>
        </p:nvSpPr>
        <p:spPr>
          <a:xfrm>
            <a:off x="304800" y="249864"/>
            <a:ext cx="8534400" cy="4343400"/>
          </a:xfrm>
          <a:prstGeom prst="round2DiagRect">
            <a:avLst>
              <a:gd name="adj1" fmla="val 11403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  <a:extLst/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>
          <a:xfrm>
            <a:off x="5562600" y="6509004"/>
            <a:ext cx="3002280" cy="274320"/>
          </a:xfrm>
        </p:spPr>
        <p:txBody>
          <a:bodyPr vert="horz" rtlCol="0"/>
          <a:lstStyle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1"/>
          </p:nvPr>
        </p:nvSpPr>
        <p:spPr>
          <a:xfrm>
            <a:off x="8638952" y="6509004"/>
            <a:ext cx="464288" cy="274320"/>
          </a:xfrm>
        </p:spPr>
        <p:txBody>
          <a:bodyPr vert="horz" rtlCol="0"/>
          <a:lstStyle>
            <a:lvl1pPr>
              <a:defRPr>
                <a:solidFill>
                  <a:schemeClr val="tx2">
                    <a:shade val="90000"/>
                  </a:schemeClr>
                </a:solidFill>
              </a:defRPr>
            </a:lvl1pPr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2"/>
          </p:nvPr>
        </p:nvSpPr>
        <p:spPr>
          <a:xfrm>
            <a:off x="1600200" y="6509004"/>
            <a:ext cx="3907464" cy="274320"/>
          </a:xfrm>
        </p:spPr>
        <p:txBody>
          <a:bodyPr vert="horz" rtlCol="0"/>
          <a:lstStyle>
            <a:extLst/>
          </a:lstStyle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Diagonal Corner Rectangle 6"/>
          <p:cNvSpPr/>
          <p:nvPr/>
        </p:nvSpPr>
        <p:spPr>
          <a:xfrm>
            <a:off x="164592" y="147085"/>
            <a:ext cx="8810846" cy="6565392"/>
          </a:xfrm>
          <a:prstGeom prst="round2DiagRect">
            <a:avLst>
              <a:gd name="adj1" fmla="val 11807"/>
              <a:gd name="adj2" fmla="val 0"/>
            </a:avLst>
          </a:prstGeom>
          <a:solidFill>
            <a:schemeClr val="bg2">
              <a:tint val="85000"/>
              <a:shade val="90000"/>
              <a:satMod val="150000"/>
              <a:alpha val="65000"/>
            </a:schemeClr>
          </a:solidFill>
          <a:ln w="11000" cap="rnd" cmpd="sng" algn="ctr">
            <a:solidFill>
              <a:schemeClr val="bg2">
                <a:tint val="78000"/>
                <a:satMod val="180000"/>
                <a:alpha val="88000"/>
              </a:schemeClr>
            </a:solidFill>
            <a:prstDash val="solid"/>
          </a:ln>
          <a:effectLst>
            <a:innerShdw blurRad="114300">
              <a:srgbClr val="000000">
                <a:alpha val="10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1295400" y="6400800"/>
            <a:ext cx="4212264" cy="274320"/>
          </a:xfrm>
          <a:prstGeom prst="rect">
            <a:avLst/>
          </a:prstGeom>
        </p:spPr>
        <p:txBody>
          <a:bodyPr/>
          <a:lstStyle>
            <a:lvl1pPr algn="r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5562600" y="6400800"/>
            <a:ext cx="3002280" cy="27432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300">
                <a:solidFill>
                  <a:schemeClr val="bg2">
                    <a:tint val="60000"/>
                    <a:satMod val="155000"/>
                  </a:schemeClr>
                </a:solidFill>
              </a:defRPr>
            </a:lvl1pPr>
            <a:extLst/>
          </a:lstStyle>
          <a:p>
            <a:fld id="{7121980A-46CE-4DD8-9A64-A2EA98FBB9AC}" type="datetimeFigureOut">
              <a:rPr lang="en-US" smtClean="0"/>
              <a:pPr/>
              <a:t>6/8/2010</a:t>
            </a:fld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638952" y="6514568"/>
            <a:ext cx="464288" cy="274320"/>
          </a:xfrm>
          <a:prstGeom prst="rect">
            <a:avLst/>
          </a:prstGeom>
        </p:spPr>
        <p:txBody>
          <a:bodyPr anchor="ctr"/>
          <a:lstStyle>
            <a:lvl1pPr algn="r" eaLnBrk="1" latinLnBrk="0" hangingPunct="1">
              <a:defRPr kumimoji="0" sz="1600">
                <a:solidFill>
                  <a:schemeClr val="tx2">
                    <a:shade val="90000"/>
                  </a:schemeClr>
                </a:solidFill>
                <a:effectLst/>
              </a:defRPr>
            </a:lvl1pPr>
            <a:extLst/>
          </a:lstStyle>
          <a:p>
            <a:fld id="{3CB77117-B76B-4C86-A7AE-D44FDA085027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53536"/>
            <a:ext cx="8229600" cy="1143000"/>
          </a:xfrm>
          <a:prstGeom prst="rect">
            <a:avLst/>
          </a:prstGeom>
        </p:spPr>
        <p:txBody>
          <a:bodyPr rIns="91440" anchor="b">
            <a:normAutofit/>
            <a:scene3d>
              <a:camera prst="orthographicFront"/>
              <a:lightRig rig="soft" dir="t">
                <a:rot lat="0" lon="0" rev="2400000"/>
              </a:lightRig>
            </a:scene3d>
            <a:sp3d>
              <a:bevelT w="19050" h="127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46237"/>
            <a:ext cx="8229600" cy="4526280"/>
          </a:xfrm>
          <a:prstGeom prst="rect">
            <a:avLst/>
          </a:prstGeom>
        </p:spPr>
        <p:txBody>
          <a:bodyPr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marL="54864" algn="r" rtl="0" eaLnBrk="1" latinLnBrk="0" hangingPunct="1">
        <a:spcBef>
          <a:spcPct val="0"/>
        </a:spcBef>
        <a:buNone/>
        <a:defRPr kumimoji="0" sz="4600" kern="1200">
          <a:solidFill>
            <a:schemeClr val="tx2">
              <a:tint val="100000"/>
              <a:shade val="90000"/>
              <a:satMod val="250000"/>
              <a:alpha val="100000"/>
            </a:schemeClr>
          </a:solidFill>
          <a:effectLst>
            <a:outerShdw blurRad="38100" dist="25500" dir="5400000" algn="tl" rotWithShape="0">
              <a:srgbClr val="000000">
                <a:satMod val="180000"/>
                <a:alpha val="7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292100" indent="-292100" algn="l" rtl="0" eaLnBrk="1" latinLnBrk="0" hangingPunct="1">
        <a:spcBef>
          <a:spcPts val="0"/>
        </a:spcBef>
        <a:buClr>
          <a:schemeClr val="accent1"/>
        </a:buClr>
        <a:buSzPct val="70000"/>
        <a:buFont typeface="Wingdings 2"/>
        <a:buChar char="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28600" algn="l" rtl="0" eaLnBrk="1" latinLnBrk="0" hangingPunct="1">
        <a:spcBef>
          <a:spcPts val="400"/>
        </a:spcBef>
        <a:buClr>
          <a:schemeClr val="accent2"/>
        </a:buClr>
        <a:buSzPct val="90000"/>
        <a:buFontTx/>
        <a:buChar char="•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192024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82880" algn="l" rtl="0" eaLnBrk="1" latinLnBrk="0" hangingPunct="1">
        <a:spcBef>
          <a:spcPts val="400"/>
        </a:spcBef>
        <a:buClr>
          <a:schemeClr val="accent3"/>
        </a:buClr>
        <a:buSzPct val="100000"/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73736" algn="l" rtl="0" eaLnBrk="1" latinLnBrk="0" hangingPunct="1">
        <a:spcBef>
          <a:spcPts val="400"/>
        </a:spcBef>
        <a:buClr>
          <a:schemeClr val="accent4"/>
        </a:buClr>
        <a:buFont typeface="Wingdings 2"/>
        <a:buChar char="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1143000"/>
            <a:ext cx="8077200" cy="4953000"/>
          </a:xfrm>
        </p:spPr>
        <p:txBody>
          <a:bodyPr>
            <a:normAutofit fontScale="90000"/>
          </a:bodyPr>
          <a:lstStyle/>
          <a:p>
            <a:r>
              <a:rPr lang="en-US" sz="4000" dirty="0" smtClean="0"/>
              <a:t>Unit </a:t>
            </a:r>
            <a:r>
              <a:rPr lang="en-US" sz="4000" dirty="0" err="1" smtClean="0"/>
              <a:t>Porfolio</a:t>
            </a:r>
            <a:r>
              <a:rPr lang="en-US" sz="4000" dirty="0" smtClean="0"/>
              <a:t> </a:t>
            </a:r>
            <a:r>
              <a:rPr lang="en-US" sz="4000" dirty="0" err="1" smtClean="0"/>
              <a:t>Presention</a:t>
            </a:r>
            <a:r>
              <a:rPr lang="en-US" sz="4000" dirty="0" smtClean="0"/>
              <a:t>: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What’s Your Question? Become an Expert!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700" dirty="0" smtClean="0"/>
              <a:t>Steve Williams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 Unit Summary: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Students will generate a question that will be explored through the scientific method.  Students will develop a hypothesis, materials and procedures, observations, and conclusions related to their question.  This process will be summarized and presented in a poster format for a culminating science fair in </a:t>
            </a:r>
            <a:r>
              <a:rPr lang="en-US" dirty="0" smtClean="0"/>
              <a:t>April, 2011.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Curriculum-Framing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z="3600" b="1" dirty="0" smtClean="0"/>
              <a:t>Essential Question </a:t>
            </a:r>
            <a:br>
              <a:rPr lang="en-US" sz="3600" b="1" dirty="0" smtClean="0"/>
            </a:br>
            <a:r>
              <a:rPr lang="en-US" dirty="0" smtClean="0"/>
              <a:t>How do you prove something to be true?</a:t>
            </a:r>
          </a:p>
          <a:p>
            <a:r>
              <a:rPr lang="en-US" sz="3600" b="1" dirty="0" smtClean="0"/>
              <a:t>Unit Questions</a:t>
            </a:r>
            <a:br>
              <a:rPr lang="en-US" sz="3600" b="1" dirty="0" smtClean="0"/>
            </a:br>
            <a:r>
              <a:rPr lang="en-US" dirty="0" smtClean="0"/>
              <a:t>What are some steps or methods that might help you answer a question?</a:t>
            </a:r>
            <a:endParaRPr lang="en-US" b="1" dirty="0" smtClean="0"/>
          </a:p>
          <a:p>
            <a:r>
              <a:rPr lang="en-US" sz="3600" b="1" dirty="0" smtClean="0"/>
              <a:t>Content Questions</a:t>
            </a:r>
            <a:br>
              <a:rPr lang="en-US" sz="3600" b="1" dirty="0" smtClean="0"/>
            </a:br>
            <a:r>
              <a:rPr lang="en-US" dirty="0" smtClean="0"/>
              <a:t>Name the steps involved in the scientific method?</a:t>
            </a:r>
          </a:p>
          <a:p>
            <a:r>
              <a:rPr lang="en-US" dirty="0" smtClean="0"/>
              <a:t>How would you describe each step of the scientific method?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Science Fair Project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This project will help my students develop 21</a:t>
            </a:r>
            <a:r>
              <a:rPr lang="en-US" baseline="30000" dirty="0" smtClean="0"/>
              <a:t>st</a:t>
            </a:r>
            <a:r>
              <a:rPr lang="en-US" dirty="0" smtClean="0"/>
              <a:t> century skills by:</a:t>
            </a:r>
          </a:p>
          <a:p>
            <a:pPr marL="231775" indent="-231775">
              <a:buFontTx/>
              <a:buChar char="•"/>
            </a:pPr>
            <a:r>
              <a:rPr lang="en-US" dirty="0" smtClean="0">
                <a:solidFill>
                  <a:schemeClr val="tx2"/>
                </a:solidFill>
              </a:rPr>
              <a:t>Collaborating with peers.</a:t>
            </a:r>
          </a:p>
          <a:p>
            <a:pPr marL="231775" indent="-231775">
              <a:buFontTx/>
              <a:buChar char="•"/>
            </a:pPr>
            <a:r>
              <a:rPr lang="en-US" dirty="0" smtClean="0">
                <a:solidFill>
                  <a:schemeClr val="tx2"/>
                </a:solidFill>
              </a:rPr>
              <a:t>Analyzing data related to their investigation and drawing conclusions to answer their original question.</a:t>
            </a:r>
          </a:p>
          <a:p>
            <a:pPr marL="231775" indent="-231775">
              <a:buFontTx/>
              <a:buChar char="•"/>
            </a:pPr>
            <a:r>
              <a:rPr lang="en-US" dirty="0" smtClean="0">
                <a:solidFill>
                  <a:schemeClr val="tx2"/>
                </a:solidFill>
              </a:rPr>
              <a:t>Solving problems and making decisions about their experiment.</a:t>
            </a:r>
          </a:p>
          <a:p>
            <a:pPr marL="231775" indent="-231775">
              <a:buFontTx/>
              <a:buChar char="•"/>
            </a:pPr>
            <a:r>
              <a:rPr lang="en-US" dirty="0" smtClean="0">
                <a:solidFill>
                  <a:schemeClr val="tx2"/>
                </a:solidFill>
              </a:rPr>
              <a:t>Communicating their results during the science fair.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sz="4800" dirty="0" smtClean="0"/>
              <a:t>Gauging Student Needs Assessment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lvl="1"/>
            <a:r>
              <a:rPr lang="en-US" b="1" dirty="0" smtClean="0">
                <a:latin typeface="Garamond" pitchFamily="18" charset="0"/>
              </a:rPr>
              <a:t>Purpose of the Assessment</a:t>
            </a:r>
            <a:endParaRPr lang="en-US" dirty="0" smtClean="0">
              <a:latin typeface="Garamond" pitchFamily="18" charset="0"/>
            </a:endParaRPr>
          </a:p>
          <a:p>
            <a:pPr lvl="1"/>
            <a:r>
              <a:rPr lang="en-US" dirty="0" smtClean="0">
                <a:latin typeface="Garamond" pitchFamily="18" charset="0"/>
              </a:rPr>
              <a:t>To gather information about what students already know </a:t>
            </a:r>
            <a:r>
              <a:rPr lang="en-US" dirty="0" smtClean="0">
                <a:latin typeface="Garamond" pitchFamily="18" charset="0"/>
              </a:rPr>
              <a:t>about the scientific method and developing a hypothesis. </a:t>
            </a:r>
            <a:endParaRPr lang="en-US" b="1" dirty="0" smtClean="0">
              <a:latin typeface="Garamond" pitchFamily="18" charset="0"/>
            </a:endParaRPr>
          </a:p>
          <a:p>
            <a:pPr lvl="1"/>
            <a:r>
              <a:rPr lang="en-US" b="1" dirty="0" smtClean="0">
                <a:latin typeface="Garamond" pitchFamily="18" charset="0"/>
              </a:rPr>
              <a:t>What I want to learn from my students?</a:t>
            </a:r>
            <a:endParaRPr lang="en-US" dirty="0" smtClean="0">
              <a:latin typeface="Garamond" pitchFamily="18" charset="0"/>
            </a:endParaRPr>
          </a:p>
          <a:p>
            <a:pPr lvl="1"/>
            <a:r>
              <a:rPr lang="en-US" dirty="0" smtClean="0">
                <a:latin typeface="Garamond" pitchFamily="18" charset="0"/>
              </a:rPr>
              <a:t>I want to find out what they already know about the Unit Questions and what they know about setting up experiments.</a:t>
            </a:r>
            <a:endParaRPr lang="en-US" b="1" dirty="0" smtClean="0">
              <a:latin typeface="Garamond" pitchFamily="18" charset="0"/>
            </a:endParaRPr>
          </a:p>
          <a:p>
            <a:pPr lvl="1"/>
            <a:r>
              <a:rPr lang="en-US" b="1" dirty="0" smtClean="0">
                <a:latin typeface="Garamond" pitchFamily="18" charset="0"/>
              </a:rPr>
              <a:t>How I have tried to promote higher-order thinking?</a:t>
            </a:r>
            <a:endParaRPr lang="en-US" dirty="0" smtClean="0">
              <a:latin typeface="Garamond" pitchFamily="18" charset="0"/>
            </a:endParaRPr>
          </a:p>
          <a:p>
            <a:pPr lvl="1"/>
            <a:r>
              <a:rPr lang="en-US" dirty="0" smtClean="0">
                <a:latin typeface="Garamond" pitchFamily="18" charset="0"/>
              </a:rPr>
              <a:t>I ask students to find relationships </a:t>
            </a:r>
            <a:r>
              <a:rPr lang="en-US" dirty="0" smtClean="0">
                <a:latin typeface="Garamond" pitchFamily="18" charset="0"/>
              </a:rPr>
              <a:t>relating new information to prior knowledge.</a:t>
            </a:r>
            <a:endParaRPr lang="en-US" b="1" dirty="0" smtClean="0">
              <a:latin typeface="Garamond" pitchFamily="18" charset="0"/>
            </a:endParaRPr>
          </a:p>
          <a:p>
            <a:pPr lvl="1"/>
            <a:r>
              <a:rPr lang="en-US" b="1" dirty="0" smtClean="0">
                <a:latin typeface="Garamond" pitchFamily="18" charset="0"/>
              </a:rPr>
              <a:t>How the assessment information helps me and my students plan for upcoming activities in the unit?</a:t>
            </a:r>
            <a:endParaRPr lang="en-US" dirty="0" smtClean="0">
              <a:latin typeface="Garamond" pitchFamily="18" charset="0"/>
            </a:endParaRPr>
          </a:p>
          <a:p>
            <a:pPr lvl="1"/>
            <a:r>
              <a:rPr lang="en-US" dirty="0" smtClean="0">
                <a:latin typeface="Garamond" pitchFamily="18" charset="0"/>
              </a:rPr>
              <a:t>If students have misconceptions about  how to set up experiments, I can provide scaffolds. If students have different levels of understanding about the importance of  </a:t>
            </a:r>
            <a:r>
              <a:rPr lang="en-US" dirty="0" smtClean="0">
                <a:latin typeface="Garamond" pitchFamily="18" charset="0"/>
              </a:rPr>
              <a:t>using a structured method, </a:t>
            </a:r>
            <a:r>
              <a:rPr lang="en-US" dirty="0" smtClean="0">
                <a:latin typeface="Garamond" pitchFamily="18" charset="0"/>
              </a:rPr>
              <a:t>I can provide various </a:t>
            </a:r>
            <a:r>
              <a:rPr lang="en-US" dirty="0" smtClean="0">
                <a:latin typeface="Garamond" pitchFamily="18" charset="0"/>
              </a:rPr>
              <a:t>examples.  </a:t>
            </a:r>
            <a:r>
              <a:rPr lang="en-US" dirty="0" smtClean="0">
                <a:latin typeface="Garamond" pitchFamily="18" charset="0"/>
              </a:rPr>
              <a:t>We will revisit this assessment throughout the unit for students to add their knowledge.</a:t>
            </a:r>
            <a:endParaRPr lang="en-US" b="1" dirty="0" smtClean="0">
              <a:latin typeface="Garamond" pitchFamily="18" charset="0"/>
            </a:endParaRPr>
          </a:p>
          <a:p>
            <a:pPr lvl="1"/>
            <a:r>
              <a:rPr lang="en-US" b="1" dirty="0" smtClean="0">
                <a:latin typeface="Garamond" pitchFamily="18" charset="0"/>
              </a:rPr>
              <a:t>What feedback or additional ideas I’d like?</a:t>
            </a:r>
            <a:endParaRPr lang="en-US" dirty="0" smtClean="0">
              <a:latin typeface="Garamond" pitchFamily="18" charset="0"/>
            </a:endParaRPr>
          </a:p>
          <a:p>
            <a:pPr lvl="1"/>
            <a:r>
              <a:rPr lang="en-US" dirty="0" smtClean="0">
                <a:latin typeface="Garamond" pitchFamily="18" charset="0"/>
              </a:rPr>
              <a:t>I would like help on my assessment. I think I need to elicit more higher-order thinking, but I’m not sure how.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My Goals for the Course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Find ways to get my students more interested in learning </a:t>
            </a:r>
            <a:r>
              <a:rPr lang="en-US" dirty="0" smtClean="0"/>
              <a:t>science</a:t>
            </a:r>
          </a:p>
          <a:p>
            <a:endParaRPr lang="en-US" dirty="0" smtClean="0"/>
          </a:p>
          <a:p>
            <a:r>
              <a:rPr lang="en-US" dirty="0" smtClean="0"/>
              <a:t>Experiment with effective use of </a:t>
            </a:r>
            <a:r>
              <a:rPr lang="en-US" dirty="0" smtClean="0"/>
              <a:t>different kinds of technology my students and I can </a:t>
            </a:r>
            <a:r>
              <a:rPr lang="en-US" dirty="0" smtClean="0"/>
              <a:t>use</a:t>
            </a:r>
          </a:p>
          <a:p>
            <a:endParaRPr lang="en-US" dirty="0" smtClean="0"/>
          </a:p>
          <a:p>
            <a:r>
              <a:rPr lang="en-US" dirty="0" smtClean="0"/>
              <a:t>Share ideas with other teachers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Goals for My Students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To learn how scientists collect and think about </a:t>
            </a:r>
            <a:r>
              <a:rPr lang="en-US" dirty="0" smtClean="0"/>
              <a:t>data</a:t>
            </a:r>
          </a:p>
          <a:p>
            <a:endParaRPr lang="en-US" dirty="0" smtClean="0"/>
          </a:p>
          <a:p>
            <a:r>
              <a:rPr lang="en-US" dirty="0" smtClean="0"/>
              <a:t>To become more independent </a:t>
            </a:r>
            <a:r>
              <a:rPr lang="en-US" dirty="0" smtClean="0"/>
              <a:t>learners </a:t>
            </a:r>
          </a:p>
          <a:p>
            <a:endParaRPr lang="en-US" dirty="0" smtClean="0"/>
          </a:p>
          <a:p>
            <a:r>
              <a:rPr lang="en-US" dirty="0" smtClean="0"/>
              <a:t>To be individually accountable for what they produce in class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Request for Feedback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Alternative placements for </a:t>
            </a:r>
            <a:r>
              <a:rPr lang="en-US" dirty="0" smtClean="0"/>
              <a:t>my students to work </a:t>
            </a:r>
            <a:r>
              <a:rPr lang="en-US" dirty="0" smtClean="0"/>
              <a:t>within the A.N.L.C. community</a:t>
            </a:r>
          </a:p>
          <a:p>
            <a:endParaRPr lang="en-US" dirty="0" smtClean="0"/>
          </a:p>
          <a:p>
            <a:r>
              <a:rPr lang="en-US" dirty="0" smtClean="0"/>
              <a:t>Ideas for helping students </a:t>
            </a:r>
            <a:r>
              <a:rPr lang="en-US" dirty="0" smtClean="0"/>
              <a:t>to take over </a:t>
            </a:r>
            <a:r>
              <a:rPr lang="en-US" dirty="0" smtClean="0"/>
              <a:t>responsibility for their own learning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oundry">
  <a:themeElements>
    <a:clrScheme name="Foundry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Foundry">
      <a:maj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微軟正黑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Rockwell"/>
        <a:ea typeface=""/>
        <a:cs typeface=""/>
        <a:font script="Grek" typeface="Cambria"/>
        <a:font script="Cyrl" typeface="Cambria"/>
        <a:font script="Jpan" typeface="HG明朝B"/>
        <a:font script="Hang" typeface="바탕"/>
        <a:font script="Hans" typeface="方正姚体"/>
        <a:font script="Hant" typeface="標楷體"/>
        <a:font script="Arab" typeface="Times New Roman"/>
        <a:font script="Hebr" typeface="David"/>
        <a:font script="Thai" typeface="Jasmine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oundry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80000"/>
              </a:schemeClr>
            </a:gs>
            <a:gs pos="62000">
              <a:schemeClr val="phClr">
                <a:tint val="30000"/>
                <a:satMod val="180000"/>
              </a:schemeClr>
            </a:gs>
            <a:gs pos="100000">
              <a:schemeClr val="phClr">
                <a:tint val="22000"/>
                <a:satMod val="18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58000"/>
                <a:satMod val="150000"/>
              </a:schemeClr>
            </a:gs>
            <a:gs pos="72000">
              <a:schemeClr val="phClr">
                <a:tint val="90000"/>
                <a:satMod val="135000"/>
              </a:schemeClr>
            </a:gs>
            <a:gs pos="100000">
              <a:schemeClr val="phClr">
                <a:tint val="8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80000"/>
            </a:schemeClr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43137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000000"/>
            </a:lightRig>
          </a:scene3d>
          <a:sp3d prstMaterial="matte">
            <a:bevelT w="63500" h="63500" prst="coolSlant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5000"/>
                <a:satMod val="400000"/>
              </a:schemeClr>
            </a:gs>
            <a:gs pos="20000">
              <a:schemeClr val="phClr">
                <a:tint val="80000"/>
                <a:satMod val="355000"/>
              </a:schemeClr>
            </a:gs>
            <a:gs pos="100000">
              <a:schemeClr val="phClr">
                <a:tint val="95000"/>
                <a:shade val="55000"/>
                <a:satMod val="355000"/>
              </a:schemeClr>
            </a:gs>
          </a:gsLst>
          <a:path path="circle">
            <a:fillToRect l="67500" t="35000" r="32500" b="65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0"/>
                <a:satMod val="120000"/>
              </a:schemeClr>
              <a:schemeClr val="phClr">
                <a:tint val="70000"/>
                <a:satMod val="250000"/>
              </a:schemeClr>
            </a:duotone>
          </a:blip>
          <a:tile tx="0" ty="0" sx="50000" sy="5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Foundry</Template>
  <TotalTime>37</TotalTime>
  <Words>390</Words>
  <Application>Microsoft Office PowerPoint</Application>
  <PresentationFormat>On-screen Show (4:3)</PresentationFormat>
  <Paragraphs>42</Paragraphs>
  <Slides>8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Foundry</vt:lpstr>
      <vt:lpstr>Unit Porfolio Presention:  What’s Your Question? Become an Expert!  Steve Williams  </vt:lpstr>
      <vt:lpstr> Unit Summary:</vt:lpstr>
      <vt:lpstr>Curriculum-Framing Questions</vt:lpstr>
      <vt:lpstr>The Science Fair Project</vt:lpstr>
      <vt:lpstr>Gauging Student Needs Assessment</vt:lpstr>
      <vt:lpstr>My Goals for the Course</vt:lpstr>
      <vt:lpstr>Goals for My Students </vt:lpstr>
      <vt:lpstr>Request for Feedback</vt:lpstr>
    </vt:vector>
  </TitlesOfParts>
  <Company>SUSD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Unit Porfolio Presention:  What’s Your Question? Become an Expert!  Steve Williams  </dc:title>
  <dc:creator>default</dc:creator>
  <cp:lastModifiedBy>default</cp:lastModifiedBy>
  <cp:revision>5</cp:revision>
  <dcterms:created xsi:type="dcterms:W3CDTF">2010-06-07T22:09:06Z</dcterms:created>
  <dcterms:modified xsi:type="dcterms:W3CDTF">2010-06-08T16:25:07Z</dcterms:modified>
</cp:coreProperties>
</file>

<file path=docProps/thumbnail.jpeg>
</file>