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7"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D1A44E8-6E5C-4E5F-AFAA-52F0DDBD4930}" type="datetimeFigureOut">
              <a:rPr lang="en-US" smtClean="0"/>
              <a:pPr/>
              <a:t>6/8/2010</a:t>
            </a:fld>
            <a:endParaRPr lang="en-US"/>
          </a:p>
        </p:txBody>
      </p:sp>
      <p:sp>
        <p:nvSpPr>
          <p:cNvPr id="16" name="Slide Number Placeholder 15"/>
          <p:cNvSpPr>
            <a:spLocks noGrp="1"/>
          </p:cNvSpPr>
          <p:nvPr>
            <p:ph type="sldNum" sz="quarter" idx="11"/>
          </p:nvPr>
        </p:nvSpPr>
        <p:spPr/>
        <p:txBody>
          <a:bodyPr/>
          <a:lstStyle/>
          <a:p>
            <a:fld id="{7CDEDA0F-1997-49D1-8CDA-95DB44653B6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1A44E8-6E5C-4E5F-AFAA-52F0DDBD4930}"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DEDA0F-1997-49D1-8CDA-95DB44653B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D1A44E8-6E5C-4E5F-AFAA-52F0DDBD4930}"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DEDA0F-1997-49D1-8CDA-95DB44653B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D1A44E8-6E5C-4E5F-AFAA-52F0DDBD4930}" type="datetimeFigureOut">
              <a:rPr lang="en-US" smtClean="0"/>
              <a:pPr/>
              <a:t>6/8/2010</a:t>
            </a:fld>
            <a:endParaRPr lang="en-US"/>
          </a:p>
        </p:txBody>
      </p:sp>
      <p:sp>
        <p:nvSpPr>
          <p:cNvPr id="15" name="Slide Number Placeholder 14"/>
          <p:cNvSpPr>
            <a:spLocks noGrp="1"/>
          </p:cNvSpPr>
          <p:nvPr>
            <p:ph type="sldNum" sz="quarter" idx="15"/>
          </p:nvPr>
        </p:nvSpPr>
        <p:spPr/>
        <p:txBody>
          <a:bodyPr/>
          <a:lstStyle>
            <a:lvl1pPr algn="ctr">
              <a:defRPr/>
            </a:lvl1pPr>
          </a:lstStyle>
          <a:p>
            <a:fld id="{7CDEDA0F-1997-49D1-8CDA-95DB44653B6B}"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D1A44E8-6E5C-4E5F-AFAA-52F0DDBD4930}" type="datetimeFigureOut">
              <a:rPr lang="en-US" smtClean="0"/>
              <a:pPr/>
              <a:t>6/8/2010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DEDA0F-1997-49D1-8CDA-95DB44653B6B}"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D1A44E8-6E5C-4E5F-AFAA-52F0DDBD4930}" type="datetimeFigureOut">
              <a:rPr lang="en-US" smtClean="0"/>
              <a:pPr/>
              <a:t>6/8/2010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DEDA0F-1997-49D1-8CDA-95DB44653B6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7CDEDA0F-1997-49D1-8CDA-95DB44653B6B}"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D1A44E8-6E5C-4E5F-AFAA-52F0DDBD4930}" type="datetimeFigureOut">
              <a:rPr lang="en-US" smtClean="0"/>
              <a:pPr/>
              <a:t>6/8/2010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D1A44E8-6E5C-4E5F-AFAA-52F0DDBD4930}" type="datetimeFigureOut">
              <a:rPr lang="en-US" smtClean="0"/>
              <a:pPr/>
              <a:t>6/8/2010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DEDA0F-1997-49D1-8CDA-95DB44653B6B}"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1A44E8-6E5C-4E5F-AFAA-52F0DDBD4930}" type="datetimeFigureOut">
              <a:rPr lang="en-US" smtClean="0"/>
              <a:pPr/>
              <a:t>6/8/2010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DEDA0F-1997-49D1-8CDA-95DB44653B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D1A44E8-6E5C-4E5F-AFAA-52F0DDBD4930}" type="datetimeFigureOut">
              <a:rPr lang="en-US" smtClean="0"/>
              <a:pPr/>
              <a:t>6/8/2010</a:t>
            </a:fld>
            <a:endParaRPr lang="en-US"/>
          </a:p>
        </p:txBody>
      </p:sp>
      <p:sp>
        <p:nvSpPr>
          <p:cNvPr id="9" name="Slide Number Placeholder 8"/>
          <p:cNvSpPr>
            <a:spLocks noGrp="1"/>
          </p:cNvSpPr>
          <p:nvPr>
            <p:ph type="sldNum" sz="quarter" idx="15"/>
          </p:nvPr>
        </p:nvSpPr>
        <p:spPr/>
        <p:txBody>
          <a:bodyPr/>
          <a:lstStyle/>
          <a:p>
            <a:fld id="{7CDEDA0F-1997-49D1-8CDA-95DB44653B6B}"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D1A44E8-6E5C-4E5F-AFAA-52F0DDBD4930}" type="datetimeFigureOut">
              <a:rPr lang="en-US" smtClean="0"/>
              <a:pPr/>
              <a:t>6/8/2010</a:t>
            </a:fld>
            <a:endParaRPr lang="en-US"/>
          </a:p>
        </p:txBody>
      </p:sp>
      <p:sp>
        <p:nvSpPr>
          <p:cNvPr id="9" name="Slide Number Placeholder 8"/>
          <p:cNvSpPr>
            <a:spLocks noGrp="1"/>
          </p:cNvSpPr>
          <p:nvPr>
            <p:ph type="sldNum" sz="quarter" idx="11"/>
          </p:nvPr>
        </p:nvSpPr>
        <p:spPr/>
        <p:txBody>
          <a:bodyPr/>
          <a:lstStyle/>
          <a:p>
            <a:fld id="{7CDEDA0F-1997-49D1-8CDA-95DB44653B6B}"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D1A44E8-6E5C-4E5F-AFAA-52F0DDBD4930}" type="datetimeFigureOut">
              <a:rPr lang="en-US" smtClean="0"/>
              <a:pPr/>
              <a:t>6/8/2010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CDEDA0F-1997-49D1-8CDA-95DB44653B6B}"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2.doc"/></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Jessica Hunkele</a:t>
            </a:r>
          </a:p>
          <a:p>
            <a:r>
              <a:rPr lang="en-US" dirty="0" smtClean="0"/>
              <a:t>June 2010</a:t>
            </a:r>
            <a:endParaRPr lang="en-US" dirty="0"/>
          </a:p>
        </p:txBody>
      </p:sp>
      <p:sp>
        <p:nvSpPr>
          <p:cNvPr id="2" name="Title 1"/>
          <p:cNvSpPr>
            <a:spLocks noGrp="1"/>
          </p:cNvSpPr>
          <p:nvPr>
            <p:ph type="ctrTitle"/>
          </p:nvPr>
        </p:nvSpPr>
        <p:spPr/>
        <p:txBody>
          <a:bodyPr/>
          <a:lstStyle/>
          <a:p>
            <a:r>
              <a:rPr lang="en-US" dirty="0" smtClean="0"/>
              <a:t>Desert Animal Unit Presentation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would like help with my assessment</a:t>
            </a:r>
          </a:p>
          <a:p>
            <a:pPr lvl="1"/>
            <a:r>
              <a:rPr lang="en-US" dirty="0" smtClean="0"/>
              <a:t>More higher-level thinking – not sure how to get more higher-level thinking questions</a:t>
            </a:r>
          </a:p>
          <a:p>
            <a:r>
              <a:rPr lang="en-US" dirty="0" smtClean="0"/>
              <a:t>I would like help with my activities</a:t>
            </a:r>
          </a:p>
          <a:p>
            <a:pPr lvl="1"/>
            <a:r>
              <a:rPr lang="en-US" dirty="0" smtClean="0"/>
              <a:t>I want to make sure that I have incorporated enough higher-level thinking.</a:t>
            </a:r>
            <a:endParaRPr lang="en-US" dirty="0"/>
          </a:p>
        </p:txBody>
      </p:sp>
      <p:sp>
        <p:nvSpPr>
          <p:cNvPr id="3" name="Title 2"/>
          <p:cNvSpPr>
            <a:spLocks noGrp="1"/>
          </p:cNvSpPr>
          <p:nvPr>
            <p:ph type="title"/>
          </p:nvPr>
        </p:nvSpPr>
        <p:spPr/>
        <p:txBody>
          <a:bodyPr/>
          <a:lstStyle/>
          <a:p>
            <a:r>
              <a:rPr lang="en-US" dirty="0" smtClean="0"/>
              <a:t>Feedback</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Students will research a chosen desert animal that is found in Arizona. </a:t>
            </a:r>
          </a:p>
          <a:p>
            <a:r>
              <a:rPr lang="en-US" dirty="0" smtClean="0"/>
              <a:t>Through guided research, each child will collect, record, and publish information about that animal. </a:t>
            </a:r>
          </a:p>
          <a:p>
            <a:r>
              <a:rPr lang="en-US" dirty="0" smtClean="0"/>
              <a:t>Students will also present their findings with the class through both a reference page and a presentation.</a:t>
            </a:r>
            <a:endParaRPr lang="en-US" dirty="0"/>
          </a:p>
        </p:txBody>
      </p:sp>
      <p:sp>
        <p:nvSpPr>
          <p:cNvPr id="2" name="Title 1"/>
          <p:cNvSpPr>
            <a:spLocks noGrp="1"/>
          </p:cNvSpPr>
          <p:nvPr>
            <p:ph type="title"/>
          </p:nvPr>
        </p:nvSpPr>
        <p:spPr/>
        <p:txBody>
          <a:bodyPr/>
          <a:lstStyle/>
          <a:p>
            <a:r>
              <a:rPr lang="en-US" dirty="0" smtClean="0"/>
              <a:t>Unit Summary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My goals for this unit are for students to be able to correctly classify and describe different animals and adaptations.</a:t>
            </a:r>
          </a:p>
          <a:p>
            <a:r>
              <a:rPr lang="en-US" dirty="0" smtClean="0"/>
              <a:t>I also want students to be excited about their project and be willing to put forth personal best effort to achieve great results.</a:t>
            </a:r>
          </a:p>
          <a:p>
            <a:r>
              <a:rPr lang="en-US" dirty="0" smtClean="0"/>
              <a:t>I want students to enjoy learning and sharing the information they have found.</a:t>
            </a:r>
          </a:p>
          <a:p>
            <a:r>
              <a:rPr lang="en-US" dirty="0" smtClean="0"/>
              <a:t>I want students to successfully create and present a multimedia presentation.</a:t>
            </a:r>
            <a:endParaRPr lang="en-US" dirty="0"/>
          </a:p>
        </p:txBody>
      </p:sp>
      <p:sp>
        <p:nvSpPr>
          <p:cNvPr id="3" name="Title 2"/>
          <p:cNvSpPr>
            <a:spLocks noGrp="1"/>
          </p:cNvSpPr>
          <p:nvPr>
            <p:ph type="title"/>
          </p:nvPr>
        </p:nvSpPr>
        <p:spPr/>
        <p:txBody>
          <a:bodyPr/>
          <a:lstStyle/>
          <a:p>
            <a:r>
              <a:rPr lang="en-US" dirty="0" smtClean="0"/>
              <a:t>Goals for Unit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a teacher, my goal is to provide an enriching environment where I can guide students to become better researchers, writers, and presenters. </a:t>
            </a:r>
          </a:p>
          <a:p>
            <a:r>
              <a:rPr lang="en-US" dirty="0" smtClean="0"/>
              <a:t>I want to gain a deeper understanding of the project based learning model.</a:t>
            </a:r>
          </a:p>
          <a:p>
            <a:r>
              <a:rPr lang="en-US" dirty="0" smtClean="0"/>
              <a:t>My hope is that I can foster an exciting and challenging cooperative learning environment for my students on their path to becoming life long learners.</a:t>
            </a:r>
            <a:endParaRPr lang="en-US" dirty="0"/>
          </a:p>
        </p:txBody>
      </p:sp>
      <p:sp>
        <p:nvSpPr>
          <p:cNvPr id="3" name="Title 2"/>
          <p:cNvSpPr>
            <a:spLocks noGrp="1"/>
          </p:cNvSpPr>
          <p:nvPr>
            <p:ph type="title"/>
          </p:nvPr>
        </p:nvSpPr>
        <p:spPr/>
        <p:txBody>
          <a:bodyPr/>
          <a:lstStyle/>
          <a:p>
            <a:r>
              <a:rPr lang="en-US" dirty="0" smtClean="0"/>
              <a:t>Goals for Unit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Essential Question</a:t>
            </a:r>
          </a:p>
          <a:p>
            <a:pPr lvl="1"/>
            <a:r>
              <a:rPr lang="en-US" dirty="0" smtClean="0"/>
              <a:t>What is essential for survival?</a:t>
            </a:r>
          </a:p>
          <a:p>
            <a:r>
              <a:rPr lang="en-US" dirty="0" smtClean="0"/>
              <a:t>Unit Question</a:t>
            </a:r>
          </a:p>
          <a:p>
            <a:pPr lvl="1"/>
            <a:r>
              <a:rPr lang="en-US" dirty="0" smtClean="0"/>
              <a:t>What is unique about desert animals that allow them to survive in our climate</a:t>
            </a:r>
            <a:r>
              <a:rPr lang="en-US" dirty="0" smtClean="0"/>
              <a:t>?</a:t>
            </a:r>
          </a:p>
          <a:p>
            <a:pPr lvl="1"/>
            <a:r>
              <a:rPr lang="en-US" dirty="0" smtClean="0"/>
              <a:t>What are characteristics?</a:t>
            </a:r>
          </a:p>
          <a:p>
            <a:pPr lvl="1"/>
            <a:r>
              <a:rPr lang="en-US" dirty="0" smtClean="0"/>
              <a:t>How do we classify?</a:t>
            </a:r>
            <a:endParaRPr lang="en-US" dirty="0" smtClean="0"/>
          </a:p>
          <a:p>
            <a:r>
              <a:rPr lang="en-US" dirty="0" smtClean="0"/>
              <a:t>Content Questions</a:t>
            </a:r>
          </a:p>
          <a:p>
            <a:pPr lvl="1"/>
            <a:r>
              <a:rPr lang="en-US" dirty="0" smtClean="0"/>
              <a:t>What are adaptations?</a:t>
            </a:r>
            <a:endParaRPr lang="en-US" sz="3800" dirty="0" smtClean="0"/>
          </a:p>
          <a:p>
            <a:pPr lvl="1"/>
            <a:r>
              <a:rPr lang="en-US" dirty="0" smtClean="0"/>
              <a:t>What are the adaptations of specific desert animals?</a:t>
            </a:r>
            <a:endParaRPr lang="en-US" sz="3800" dirty="0" smtClean="0"/>
          </a:p>
          <a:p>
            <a:pPr lvl="1"/>
            <a:r>
              <a:rPr lang="en-US" dirty="0" smtClean="0"/>
              <a:t>What are the classifications of desert animals?</a:t>
            </a:r>
          </a:p>
          <a:p>
            <a:pPr lvl="1"/>
            <a:endParaRPr lang="en-US" dirty="0"/>
          </a:p>
        </p:txBody>
      </p:sp>
      <p:sp>
        <p:nvSpPr>
          <p:cNvPr id="3" name="Title 2"/>
          <p:cNvSpPr>
            <a:spLocks noGrp="1"/>
          </p:cNvSpPr>
          <p:nvPr>
            <p:ph type="title"/>
          </p:nvPr>
        </p:nvSpPr>
        <p:spPr/>
        <p:txBody>
          <a:bodyPr/>
          <a:lstStyle/>
          <a:p>
            <a:r>
              <a:rPr lang="en-US" dirty="0" smtClean="0"/>
              <a:t>Curriculum-Framing Questions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During this project, my students will be working on the following 21</a:t>
            </a:r>
            <a:r>
              <a:rPr lang="en-US" baseline="30000" dirty="0" smtClean="0"/>
              <a:t>st</a:t>
            </a:r>
            <a:r>
              <a:rPr lang="en-US" dirty="0" smtClean="0"/>
              <a:t> century skills:</a:t>
            </a:r>
          </a:p>
          <a:p>
            <a:pPr lvl="1"/>
            <a:r>
              <a:rPr lang="en-US" dirty="0" smtClean="0"/>
              <a:t>Creativity – creation of reference page and presentations</a:t>
            </a:r>
          </a:p>
          <a:p>
            <a:pPr lvl="1"/>
            <a:r>
              <a:rPr lang="en-US" dirty="0" smtClean="0"/>
              <a:t>Communication – within whole and small groups</a:t>
            </a:r>
          </a:p>
          <a:p>
            <a:pPr lvl="1"/>
            <a:r>
              <a:rPr lang="en-US" dirty="0" smtClean="0"/>
              <a:t>Information Literacy – being able to find, read, analyze, and condense reference materials</a:t>
            </a:r>
          </a:p>
          <a:p>
            <a:pPr lvl="1"/>
            <a:r>
              <a:rPr lang="en-US" dirty="0" smtClean="0"/>
              <a:t>Media Literacy – using different media to express learning</a:t>
            </a:r>
          </a:p>
          <a:p>
            <a:pPr lvl="1"/>
            <a:r>
              <a:rPr lang="en-US" dirty="0" smtClean="0"/>
              <a:t>Initiative – during small group activities and completion of project requirements</a:t>
            </a:r>
          </a:p>
          <a:p>
            <a:pPr lvl="1"/>
            <a:r>
              <a:rPr lang="en-US" dirty="0" smtClean="0"/>
              <a:t>Self-Direction – making decisions for the project components</a:t>
            </a:r>
          </a:p>
          <a:p>
            <a:pPr lvl="1"/>
            <a:r>
              <a:rPr lang="en-US" dirty="0" smtClean="0"/>
              <a:t>Productivity – being able to complete the project in the timeframe</a:t>
            </a:r>
          </a:p>
          <a:p>
            <a:pPr lvl="1"/>
            <a:r>
              <a:rPr lang="en-US" dirty="0" smtClean="0"/>
              <a:t>Accountability – credit given for project and being done on time</a:t>
            </a:r>
          </a:p>
          <a:p>
            <a:pPr lvl="1"/>
            <a:r>
              <a:rPr lang="en-US" dirty="0" smtClean="0"/>
              <a:t>Responsibility – completing the work necessary for the project</a:t>
            </a:r>
          </a:p>
        </p:txBody>
      </p:sp>
      <p:sp>
        <p:nvSpPr>
          <p:cNvPr id="3" name="Title 2"/>
          <p:cNvSpPr>
            <a:spLocks noGrp="1"/>
          </p:cNvSpPr>
          <p:nvPr>
            <p:ph type="title"/>
          </p:nvPr>
        </p:nvSpPr>
        <p:spPr/>
        <p:txBody>
          <a:bodyPr/>
          <a:lstStyle/>
          <a:p>
            <a:r>
              <a:rPr lang="en-US" dirty="0" smtClean="0"/>
              <a:t>21</a:t>
            </a:r>
            <a:r>
              <a:rPr lang="en-US" baseline="30000" dirty="0" smtClean="0"/>
              <a:t>st</a:t>
            </a:r>
            <a:r>
              <a:rPr lang="en-US" dirty="0" smtClean="0"/>
              <a:t> Century Skills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Pre-Assessment</a:t>
            </a:r>
          </a:p>
          <a:p>
            <a:pPr lvl="1"/>
            <a:r>
              <a:rPr lang="en-US" dirty="0" smtClean="0"/>
              <a:t>Short answers to describe animal adaptations</a:t>
            </a:r>
          </a:p>
          <a:p>
            <a:pPr lvl="1"/>
            <a:r>
              <a:rPr lang="en-US" dirty="0" smtClean="0"/>
              <a:t>Chart - fill in characteristics of animals</a:t>
            </a:r>
          </a:p>
          <a:p>
            <a:r>
              <a:rPr lang="en-US" dirty="0" smtClean="0"/>
              <a:t>Ongoing Monitoring</a:t>
            </a:r>
          </a:p>
          <a:p>
            <a:pPr lvl="1"/>
            <a:r>
              <a:rPr lang="en-US" dirty="0" smtClean="0"/>
              <a:t>Journaling</a:t>
            </a:r>
          </a:p>
          <a:p>
            <a:pPr lvl="1"/>
            <a:r>
              <a:rPr lang="en-US" dirty="0" smtClean="0"/>
              <a:t>Thinking Maps</a:t>
            </a:r>
          </a:p>
          <a:p>
            <a:pPr lvl="1"/>
            <a:r>
              <a:rPr lang="en-US" dirty="0" smtClean="0"/>
              <a:t>Whole Group and Small Group Discussions</a:t>
            </a:r>
          </a:p>
          <a:p>
            <a:pPr lvl="1"/>
            <a:r>
              <a:rPr lang="en-US" dirty="0" smtClean="0"/>
              <a:t>Teacher </a:t>
            </a:r>
            <a:r>
              <a:rPr lang="en-US" smtClean="0"/>
              <a:t>and Peer Conferencing</a:t>
            </a:r>
            <a:endParaRPr lang="en-US" dirty="0" smtClean="0"/>
          </a:p>
          <a:p>
            <a:r>
              <a:rPr lang="en-US" dirty="0" smtClean="0"/>
              <a:t>Final Assessment</a:t>
            </a:r>
          </a:p>
          <a:p>
            <a:pPr lvl="1"/>
            <a:r>
              <a:rPr lang="en-US" dirty="0" smtClean="0"/>
              <a:t>Project Rubric </a:t>
            </a:r>
          </a:p>
          <a:p>
            <a:pPr lvl="2"/>
            <a:r>
              <a:rPr lang="en-US" dirty="0" smtClean="0"/>
              <a:t>Student and Teacher Assessment Based on Rubric</a:t>
            </a:r>
          </a:p>
        </p:txBody>
      </p:sp>
      <p:sp>
        <p:nvSpPr>
          <p:cNvPr id="3" name="Title 2"/>
          <p:cNvSpPr>
            <a:spLocks noGrp="1"/>
          </p:cNvSpPr>
          <p:nvPr>
            <p:ph type="title"/>
          </p:nvPr>
        </p:nvSpPr>
        <p:spPr/>
        <p:txBody>
          <a:bodyPr/>
          <a:lstStyle/>
          <a:p>
            <a:r>
              <a:rPr lang="en-US" dirty="0" smtClean="0"/>
              <a:t>Assessments for the Project</a:t>
            </a:r>
            <a:endParaRPr lang="en-US" dirty="0"/>
          </a:p>
        </p:txBody>
      </p:sp>
      <p:graphicFrame>
        <p:nvGraphicFramePr>
          <p:cNvPr id="5" name="Object 4"/>
          <p:cNvGraphicFramePr>
            <a:graphicFrameLocks noChangeAspect="1"/>
          </p:cNvGraphicFramePr>
          <p:nvPr/>
        </p:nvGraphicFramePr>
        <p:xfrm>
          <a:off x="7162800" y="4648200"/>
          <a:ext cx="1752600" cy="1369219"/>
        </p:xfrm>
        <a:graphic>
          <a:graphicData uri="http://schemas.openxmlformats.org/presentationml/2006/ole">
            <p:oleObj spid="_x0000_s1027" name="Document" showAsIcon="1" r:id="rId3" imgW="914400" imgH="714240" progId="Word.Document.8">
              <p:embed/>
            </p:oleObj>
          </a:graphicData>
        </a:graphic>
      </p:graphicFrame>
      <p:graphicFrame>
        <p:nvGraphicFramePr>
          <p:cNvPr id="6" name="Object 5"/>
          <p:cNvGraphicFramePr>
            <a:graphicFrameLocks noChangeAspect="1"/>
          </p:cNvGraphicFramePr>
          <p:nvPr/>
        </p:nvGraphicFramePr>
        <p:xfrm>
          <a:off x="7162800" y="1676400"/>
          <a:ext cx="1755648" cy="1371600"/>
        </p:xfrm>
        <a:graphic>
          <a:graphicData uri="http://schemas.openxmlformats.org/presentationml/2006/ole">
            <p:oleObj spid="_x0000_s1028" name="Document" showAsIcon="1" r:id="rId4" imgW="914400" imgH="714240" progId="Word.Documen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Purpose of the Assessment</a:t>
            </a:r>
          </a:p>
          <a:p>
            <a:pPr lvl="1"/>
            <a:r>
              <a:rPr lang="en-US" b="1" dirty="0" smtClean="0">
                <a:latin typeface="Garamond" pitchFamily="18" charset="0"/>
              </a:rPr>
              <a:t>To gather information about what students already know about animal classification and adaptations.</a:t>
            </a:r>
          </a:p>
          <a:p>
            <a:r>
              <a:rPr lang="en-US" b="1" dirty="0" smtClean="0">
                <a:latin typeface="Garamond" pitchFamily="18" charset="0"/>
              </a:rPr>
              <a:t>What do I want to learn from my students</a:t>
            </a:r>
          </a:p>
          <a:p>
            <a:pPr lvl="1"/>
            <a:r>
              <a:rPr lang="en-US" b="1" dirty="0" smtClean="0">
                <a:latin typeface="Garamond" pitchFamily="18" charset="0"/>
              </a:rPr>
              <a:t>I want to find out what they already know about the Unit Question and Content Questions.</a:t>
            </a:r>
          </a:p>
          <a:p>
            <a:r>
              <a:rPr lang="en-US" b="1" dirty="0" smtClean="0">
                <a:latin typeface="Garamond" pitchFamily="18" charset="0"/>
              </a:rPr>
              <a:t>How I have tried to promote higher-level thinking</a:t>
            </a:r>
          </a:p>
          <a:p>
            <a:pPr lvl="1"/>
            <a:r>
              <a:rPr lang="en-US" b="1" dirty="0" smtClean="0">
                <a:latin typeface="Garamond" pitchFamily="18" charset="0"/>
              </a:rPr>
              <a:t>Students will be making decisions about the design and layout of both the reference page and </a:t>
            </a:r>
            <a:r>
              <a:rPr lang="en-US" b="1" dirty="0" err="1" smtClean="0">
                <a:latin typeface="Garamond" pitchFamily="18" charset="0"/>
              </a:rPr>
              <a:t>Powerpoint</a:t>
            </a:r>
            <a:r>
              <a:rPr lang="en-US" b="1" dirty="0" smtClean="0">
                <a:latin typeface="Garamond" pitchFamily="18" charset="0"/>
              </a:rPr>
              <a:t> presentation. Students will collaborate together to discuss, compare, and contrast different </a:t>
            </a:r>
            <a:r>
              <a:rPr lang="en-US" b="1" dirty="0" smtClean="0">
                <a:latin typeface="Garamond" pitchFamily="18" charset="0"/>
              </a:rPr>
              <a:t>animals’ classifications and adaptations. </a:t>
            </a:r>
            <a:endParaRPr lang="en-US" b="1" dirty="0" smtClean="0">
              <a:latin typeface="Garamond" pitchFamily="18" charset="0"/>
            </a:endParaRPr>
          </a:p>
          <a:p>
            <a:pPr lvl="1"/>
            <a:endParaRPr lang="en-US" b="1" dirty="0" smtClean="0">
              <a:latin typeface="Garamond" pitchFamily="18" charset="0"/>
            </a:endParaRPr>
          </a:p>
          <a:p>
            <a:pPr lvl="1"/>
            <a:endParaRPr lang="en-US" b="1" dirty="0" smtClean="0">
              <a:latin typeface="Garamond" pitchFamily="18" charset="0"/>
            </a:endParaRPr>
          </a:p>
          <a:p>
            <a:pPr lvl="1"/>
            <a:endParaRPr lang="en-US" b="1" dirty="0" smtClean="0">
              <a:latin typeface="Garamond" pitchFamily="18" charset="0"/>
            </a:endParaRPr>
          </a:p>
          <a:p>
            <a:endParaRPr lang="en-US" dirty="0"/>
          </a:p>
        </p:txBody>
      </p:sp>
      <p:sp>
        <p:nvSpPr>
          <p:cNvPr id="3" name="Title 2"/>
          <p:cNvSpPr>
            <a:spLocks noGrp="1"/>
          </p:cNvSpPr>
          <p:nvPr>
            <p:ph type="title"/>
          </p:nvPr>
        </p:nvSpPr>
        <p:spPr/>
        <p:txBody>
          <a:bodyPr/>
          <a:lstStyle/>
          <a:p>
            <a:r>
              <a:rPr lang="en-US" dirty="0" smtClean="0"/>
              <a:t>Assessment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the assessment information helps me and my students plan for upcoming activities in the unit</a:t>
            </a:r>
          </a:p>
          <a:p>
            <a:pPr lvl="1"/>
            <a:r>
              <a:rPr lang="en-US" b="1" dirty="0" smtClean="0">
                <a:latin typeface="Garamond" pitchFamily="18" charset="0"/>
              </a:rPr>
              <a:t>If students are unclear about animal classifications, I can provide additional activities to solidify mastery. If students are unsure of different types of adaptations, I can provide different types of resources, examples, and activities to help students understand that concept. We will revisit this assessment throughout the unit for students to assess their progress and ensure that they are meeting expectations.</a:t>
            </a:r>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Assessments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152</TotalTime>
  <Words>631</Words>
  <Application>Microsoft Office PowerPoint</Application>
  <PresentationFormat>On-screen Show (4:3)</PresentationFormat>
  <Paragraphs>67</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Paper</vt:lpstr>
      <vt:lpstr>Document</vt:lpstr>
      <vt:lpstr>Desert Animal Unit Presentation</vt:lpstr>
      <vt:lpstr>Unit Summary</vt:lpstr>
      <vt:lpstr>Goals for Unit</vt:lpstr>
      <vt:lpstr>Goals for Unit</vt:lpstr>
      <vt:lpstr>Curriculum-Framing Questions</vt:lpstr>
      <vt:lpstr>21st Century Skills</vt:lpstr>
      <vt:lpstr>Assessments for the Project</vt:lpstr>
      <vt:lpstr>Assessment</vt:lpstr>
      <vt:lpstr>Assessments</vt:lpstr>
      <vt:lpstr>Feedback</vt:lpstr>
    </vt:vector>
  </TitlesOfParts>
  <Company>SUSD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Unit Presentation</dc:title>
  <dc:creator>default</dc:creator>
  <cp:lastModifiedBy>default</cp:lastModifiedBy>
  <cp:revision>19</cp:revision>
  <dcterms:created xsi:type="dcterms:W3CDTF">2010-06-07T22:11:27Z</dcterms:created>
  <dcterms:modified xsi:type="dcterms:W3CDTF">2010-06-08T19:56:40Z</dcterms:modified>
</cp:coreProperties>
</file>