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F79A79-8881-4CE2-979F-E725D63C0B3D}" type="datetimeFigureOut">
              <a:rPr lang="en-US" smtClean="0"/>
              <a:pPr/>
              <a:t>6/10/2010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02BCC1-84BF-434B-9599-D35AF03730A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illuminations.nctm.org/ActivityDetail.aspx?id=70" TargetMode="Externa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5" Type="http://schemas.openxmlformats.org/officeDocument/2006/relationships/hyperlink" Target="http://www.primaryresources.co.uk/maths/mathsE3.htm" TargetMode="External"/><Relationship Id="rId4" Type="http://schemas.openxmlformats.org/officeDocument/2006/relationships/hyperlink" Target="http://www.learner.org/interactives/geometry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question mark.jpg"/>
          <p:cNvPicPr>
            <a:picLocks noChangeAspect="1"/>
          </p:cNvPicPr>
          <p:nvPr/>
        </p:nvPicPr>
        <p:blipFill>
          <a:blip r:embed="rId2" cstate="print"/>
          <a:srcRect b="17900"/>
          <a:stretch>
            <a:fillRect/>
          </a:stretch>
        </p:blipFill>
        <p:spPr>
          <a:xfrm>
            <a:off x="0" y="-1"/>
            <a:ext cx="9144000" cy="682682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2700000" scaled="1"/>
            <a:tileRect/>
          </a:gradFill>
          <a:effectLst>
            <a:softEdge rad="12700"/>
          </a:effec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85800"/>
            <a:ext cx="7772400" cy="4800600"/>
          </a:xfrm>
        </p:spPr>
        <p:txBody>
          <a:bodyPr>
            <a:noAutofit/>
          </a:bodyPr>
          <a:lstStyle/>
          <a:p>
            <a:r>
              <a:rPr lang="en-US" sz="9600" dirty="0" smtClean="0">
                <a:solidFill>
                  <a:srgbClr val="FF0000"/>
                </a:solidFill>
                <a:latin typeface="Ravie" pitchFamily="82" charset="0"/>
              </a:rPr>
              <a:t>Mystery 3-D Cards</a:t>
            </a:r>
            <a:endParaRPr lang="en-US" sz="9600" dirty="0">
              <a:solidFill>
                <a:srgbClr val="FF0000"/>
              </a:solidFill>
              <a:latin typeface="Ravie" pitchFamily="82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question mark.jpg"/>
          <p:cNvPicPr>
            <a:picLocks noChangeAspect="1"/>
          </p:cNvPicPr>
          <p:nvPr/>
        </p:nvPicPr>
        <p:blipFill>
          <a:blip r:embed="rId2" cstate="print"/>
          <a:srcRect b="17900"/>
          <a:stretch>
            <a:fillRect/>
          </a:stretch>
        </p:blipFill>
        <p:spPr>
          <a:xfrm>
            <a:off x="0" y="-1"/>
            <a:ext cx="9144000" cy="682682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2700000" scaled="1"/>
            <a:tileRect/>
          </a:gradFill>
          <a:effectLst>
            <a:softEdge rad="12700"/>
          </a:effec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" y="685800"/>
            <a:ext cx="8458200" cy="5410200"/>
          </a:xfrm>
        </p:spPr>
        <p:txBody>
          <a:bodyPr>
            <a:noAutofit/>
          </a:bodyPr>
          <a:lstStyle/>
          <a:p>
            <a:r>
              <a:rPr lang="en-US" sz="8000" dirty="0" smtClean="0">
                <a:solidFill>
                  <a:srgbClr val="FF0000"/>
                </a:solidFill>
                <a:latin typeface="Cooper Black" pitchFamily="18" charset="0"/>
              </a:rPr>
              <a:t>Each team</a:t>
            </a:r>
            <a:br>
              <a:rPr lang="en-US" sz="80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8000" dirty="0" smtClean="0">
                <a:solidFill>
                  <a:srgbClr val="FF0000"/>
                </a:solidFill>
                <a:latin typeface="Cooper Black" pitchFamily="18" charset="0"/>
              </a:rPr>
              <a:t>must create at least 5 mystery </a:t>
            </a:r>
            <a:r>
              <a:rPr lang="en-US" sz="8000" dirty="0" smtClean="0">
                <a:solidFill>
                  <a:srgbClr val="FF0000"/>
                </a:solidFill>
                <a:latin typeface="Arial Black" pitchFamily="34" charset="0"/>
              </a:rPr>
              <a:t>3-D</a:t>
            </a:r>
            <a:r>
              <a:rPr lang="en-US" sz="8000" dirty="0" smtClean="0">
                <a:solidFill>
                  <a:srgbClr val="FF0000"/>
                </a:solidFill>
                <a:latin typeface="Cooper Black" pitchFamily="18" charset="0"/>
              </a:rPr>
              <a:t> cards</a:t>
            </a:r>
            <a:endParaRPr lang="en-US" sz="8000" dirty="0">
              <a:solidFill>
                <a:srgbClr val="FF0000"/>
              </a:solidFill>
              <a:latin typeface="Cooper Black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question mark.jpg"/>
          <p:cNvPicPr>
            <a:picLocks noChangeAspect="1"/>
          </p:cNvPicPr>
          <p:nvPr/>
        </p:nvPicPr>
        <p:blipFill>
          <a:blip r:embed="rId2" cstate="print"/>
          <a:srcRect b="17900"/>
          <a:stretch>
            <a:fillRect/>
          </a:stretch>
        </p:blipFill>
        <p:spPr>
          <a:xfrm>
            <a:off x="0" y="-1"/>
            <a:ext cx="9144000" cy="682682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2700000" scaled="1"/>
            <a:tileRect/>
          </a:gradFill>
          <a:effectLst>
            <a:softEdge rad="12700"/>
          </a:effec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85800"/>
            <a:ext cx="8458200" cy="4800600"/>
          </a:xfrm>
        </p:spPr>
        <p:txBody>
          <a:bodyPr>
            <a:noAutofit/>
          </a:bodyPr>
          <a:lstStyle/>
          <a:p>
            <a:pPr algn="l">
              <a:buFont typeface="Wingdings" pitchFamily="2" charset="2"/>
              <a:buChar char="§"/>
            </a:pPr>
            <a:r>
              <a:rPr lang="en-US" sz="7200" dirty="0" smtClean="0">
                <a:solidFill>
                  <a:srgbClr val="FF0000"/>
                </a:solidFill>
                <a:latin typeface="Cooper Black" pitchFamily="18" charset="0"/>
              </a:rPr>
              <a:t> Back of Card:</a:t>
            </a:r>
            <a:br>
              <a:rPr lang="en-US" sz="72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6000" dirty="0">
                <a:solidFill>
                  <a:srgbClr val="FF0000"/>
                </a:solidFill>
                <a:latin typeface="Cooper Black" pitchFamily="18" charset="0"/>
              </a:rPr>
              <a:t>	</a:t>
            </a:r>
            <a: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  <a:t>- name of shape</a:t>
            </a:r>
            <a:b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  <a:t>	- diagram of </a:t>
            </a:r>
            <a: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  <a:t>shape</a:t>
            </a:r>
            <a: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  <a:t/>
            </a:r>
            <a:b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  <a:t>   </a:t>
            </a:r>
            <a:r>
              <a:rPr lang="en-US" sz="2400" dirty="0" smtClean="0">
                <a:solidFill>
                  <a:srgbClr val="FF0000"/>
                </a:solidFill>
                <a:latin typeface="Cooper Black" pitchFamily="18" charset="0"/>
              </a:rPr>
              <a:t>(include city name – lower right hand corner)</a:t>
            </a:r>
            <a:endParaRPr lang="en-US" sz="2400" dirty="0">
              <a:solidFill>
                <a:srgbClr val="FF0000"/>
              </a:solidFill>
              <a:latin typeface="Cooper Black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question mark.jpg"/>
          <p:cNvPicPr>
            <a:picLocks noChangeAspect="1"/>
          </p:cNvPicPr>
          <p:nvPr/>
        </p:nvPicPr>
        <p:blipFill>
          <a:blip r:embed="rId2" cstate="print"/>
          <a:srcRect b="17900"/>
          <a:stretch>
            <a:fillRect/>
          </a:stretch>
        </p:blipFill>
        <p:spPr>
          <a:xfrm>
            <a:off x="0" y="-1"/>
            <a:ext cx="9144000" cy="682682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2700000" scaled="1"/>
            <a:tileRect/>
          </a:gradFill>
          <a:effectLst>
            <a:softEdge rad="12700"/>
          </a:effec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8458200" cy="4800600"/>
          </a:xfrm>
        </p:spPr>
        <p:txBody>
          <a:bodyPr>
            <a:noAutofit/>
          </a:bodyPr>
          <a:lstStyle/>
          <a:p>
            <a:pPr algn="l">
              <a:buFont typeface="Wingdings" pitchFamily="2" charset="2"/>
              <a:buChar char="§"/>
            </a:pPr>
            <a:r>
              <a:rPr lang="en-US" sz="7200" dirty="0" smtClean="0">
                <a:solidFill>
                  <a:srgbClr val="FF0000"/>
                </a:solidFill>
                <a:latin typeface="Cooper Black" pitchFamily="18" charset="0"/>
              </a:rPr>
              <a:t> Front of Card:</a:t>
            </a:r>
            <a:br>
              <a:rPr lang="en-US" sz="72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6000" dirty="0">
                <a:solidFill>
                  <a:srgbClr val="FF0000"/>
                </a:solidFill>
                <a:latin typeface="Cooper Black" pitchFamily="18" charset="0"/>
              </a:rPr>
              <a:t>	</a:t>
            </a:r>
            <a: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  <a:t>- 2-3 clues</a:t>
            </a:r>
            <a:b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  <a:t>	-</a:t>
            </a:r>
            <a:r>
              <a:rPr lang="en-US" sz="4800" dirty="0" smtClean="0">
                <a:solidFill>
                  <a:srgbClr val="FF0000"/>
                </a:solidFill>
                <a:latin typeface="Cooper Black" pitchFamily="18" charset="0"/>
              </a:rPr>
              <a:t> </a:t>
            </a:r>
            <a: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  <a:t>clues can include</a:t>
            </a:r>
            <a:r>
              <a:rPr lang="en-US" sz="4800" dirty="0" smtClean="0">
                <a:solidFill>
                  <a:srgbClr val="FF0000"/>
                </a:solidFill>
                <a:latin typeface="Cooper Black" pitchFamily="18" charset="0"/>
              </a:rPr>
              <a:t/>
            </a:r>
            <a:br>
              <a:rPr lang="en-US" sz="48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4800" dirty="0">
                <a:solidFill>
                  <a:srgbClr val="FF0000"/>
                </a:solidFill>
                <a:latin typeface="Cooper Black" pitchFamily="18" charset="0"/>
              </a:rPr>
              <a:t>	</a:t>
            </a:r>
            <a:r>
              <a:rPr lang="en-US" sz="4800" dirty="0" smtClean="0">
                <a:solidFill>
                  <a:srgbClr val="FF0000"/>
                </a:solidFill>
                <a:latin typeface="Cooper Black" pitchFamily="18" charset="0"/>
              </a:rPr>
              <a:t>  	* 2-D shapes</a:t>
            </a:r>
            <a:br>
              <a:rPr lang="en-US" sz="48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4800" dirty="0">
                <a:solidFill>
                  <a:srgbClr val="FF0000"/>
                </a:solidFill>
                <a:latin typeface="Cooper Black" pitchFamily="18" charset="0"/>
              </a:rPr>
              <a:t>		</a:t>
            </a:r>
            <a:r>
              <a:rPr lang="en-US" sz="4800" dirty="0" smtClean="0">
                <a:solidFill>
                  <a:srgbClr val="FF0000"/>
                </a:solidFill>
                <a:latin typeface="Cooper Black" pitchFamily="18" charset="0"/>
              </a:rPr>
              <a:t>* number of faces, </a:t>
            </a:r>
            <a:br>
              <a:rPr lang="en-US" sz="48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4800" dirty="0">
                <a:solidFill>
                  <a:srgbClr val="FF0000"/>
                </a:solidFill>
                <a:latin typeface="Cooper Black" pitchFamily="18" charset="0"/>
              </a:rPr>
              <a:t>	</a:t>
            </a:r>
            <a:r>
              <a:rPr lang="en-US" sz="4800" dirty="0" smtClean="0">
                <a:solidFill>
                  <a:srgbClr val="FF0000"/>
                </a:solidFill>
                <a:latin typeface="Cooper Black" pitchFamily="18" charset="0"/>
              </a:rPr>
              <a:t>  	   edges, and/or</a:t>
            </a:r>
            <a:br>
              <a:rPr lang="en-US" sz="48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4800" dirty="0">
                <a:solidFill>
                  <a:srgbClr val="FF0000"/>
                </a:solidFill>
                <a:latin typeface="Cooper Black" pitchFamily="18" charset="0"/>
              </a:rPr>
              <a:t>	</a:t>
            </a:r>
            <a:r>
              <a:rPr lang="en-US" sz="4800" dirty="0" smtClean="0">
                <a:solidFill>
                  <a:srgbClr val="FF0000"/>
                </a:solidFill>
                <a:latin typeface="Cooper Black" pitchFamily="18" charset="0"/>
              </a:rPr>
              <a:t>	   vertices</a:t>
            </a:r>
            <a:endParaRPr lang="en-US" sz="4800" dirty="0">
              <a:solidFill>
                <a:srgbClr val="FF0000"/>
              </a:solidFill>
              <a:latin typeface="Cooper Black" pitchFamily="18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question mark.jpg"/>
          <p:cNvPicPr>
            <a:picLocks noChangeAspect="1"/>
          </p:cNvPicPr>
          <p:nvPr/>
        </p:nvPicPr>
        <p:blipFill>
          <a:blip r:embed="rId2" cstate="print"/>
          <a:srcRect b="17900"/>
          <a:stretch>
            <a:fillRect/>
          </a:stretch>
        </p:blipFill>
        <p:spPr>
          <a:xfrm>
            <a:off x="0" y="-1"/>
            <a:ext cx="9144000" cy="682682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2700000" scaled="1"/>
            <a:tileRect/>
          </a:gradFill>
          <a:effectLst>
            <a:softEdge rad="12700"/>
          </a:effectLst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066800"/>
            <a:ext cx="8686800" cy="4800600"/>
          </a:xfrm>
        </p:spPr>
        <p:txBody>
          <a:bodyPr>
            <a:noAutofit/>
          </a:bodyPr>
          <a:lstStyle/>
          <a:p>
            <a:pPr algn="l">
              <a:buFont typeface="Wingdings" pitchFamily="2" charset="2"/>
              <a:buChar char="§"/>
            </a:pPr>
            <a:r>
              <a:rPr lang="en-US" sz="7200" dirty="0" smtClean="0">
                <a:solidFill>
                  <a:srgbClr val="FF0000"/>
                </a:solidFill>
                <a:latin typeface="Cooper Black" pitchFamily="18" charset="0"/>
              </a:rPr>
              <a:t> </a:t>
            </a:r>
            <a:r>
              <a:rPr lang="en-US" sz="6600" dirty="0" smtClean="0">
                <a:solidFill>
                  <a:srgbClr val="FF0000"/>
                </a:solidFill>
                <a:latin typeface="Cooper Black" pitchFamily="18" charset="0"/>
              </a:rPr>
              <a:t>Support Websites</a:t>
            </a:r>
            <a:r>
              <a:rPr lang="en-US" sz="7200" dirty="0" smtClean="0">
                <a:solidFill>
                  <a:srgbClr val="FF0000"/>
                </a:solidFill>
                <a:latin typeface="Cooper Black" pitchFamily="18" charset="0"/>
              </a:rPr>
              <a:t/>
            </a:r>
            <a:br>
              <a:rPr lang="en-US" sz="72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6000" dirty="0" smtClean="0">
                <a:solidFill>
                  <a:srgbClr val="FF0000"/>
                </a:solidFill>
                <a:latin typeface="Cooper Black" pitchFamily="18" charset="0"/>
              </a:rPr>
              <a:t>  </a:t>
            </a:r>
            <a:r>
              <a:rPr lang="en-US" sz="3600" dirty="0" smtClean="0">
                <a:solidFill>
                  <a:srgbClr val="FF0000"/>
                </a:solidFill>
                <a:latin typeface="Cooper Black" pitchFamily="18" charset="0"/>
              </a:rPr>
              <a:t>- </a:t>
            </a:r>
            <a:r>
              <a:rPr lang="en-US" sz="3600" dirty="0" smtClean="0">
                <a:solidFill>
                  <a:srgbClr val="FF0000"/>
                </a:solidFill>
                <a:latin typeface="Cooper Black" pitchFamily="18" charset="0"/>
                <a:hlinkClick r:id="rId3"/>
              </a:rPr>
              <a:t>Illuminations: Geometric Solids</a:t>
            </a:r>
            <a:r>
              <a:rPr lang="en-US" sz="3600" dirty="0" smtClean="0">
                <a:solidFill>
                  <a:srgbClr val="FF0000"/>
                </a:solidFill>
                <a:latin typeface="Cooper Black" pitchFamily="18" charset="0"/>
              </a:rPr>
              <a:t/>
            </a:r>
            <a:br>
              <a:rPr lang="en-US" sz="36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3600" dirty="0" smtClean="0">
                <a:solidFill>
                  <a:srgbClr val="FF0000"/>
                </a:solidFill>
                <a:latin typeface="Cooper Black" pitchFamily="18" charset="0"/>
              </a:rPr>
              <a:t/>
            </a:r>
            <a:br>
              <a:rPr lang="en-US" sz="36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3600" dirty="0" smtClean="0">
                <a:solidFill>
                  <a:srgbClr val="FF0000"/>
                </a:solidFill>
                <a:latin typeface="Cooper Black" pitchFamily="18" charset="0"/>
              </a:rPr>
              <a:t>   - </a:t>
            </a:r>
            <a:r>
              <a:rPr lang="en-US" sz="3600" dirty="0" err="1" smtClean="0">
                <a:solidFill>
                  <a:srgbClr val="FF0000"/>
                </a:solidFill>
                <a:latin typeface="Cooper Black" pitchFamily="18" charset="0"/>
                <a:hlinkClick r:id="rId4"/>
              </a:rPr>
              <a:t>Interactives</a:t>
            </a:r>
            <a:r>
              <a:rPr lang="en-US" sz="3600" dirty="0" smtClean="0">
                <a:solidFill>
                  <a:srgbClr val="FF0000"/>
                </a:solidFill>
                <a:latin typeface="Cooper Black" pitchFamily="18" charset="0"/>
                <a:hlinkClick r:id="rId4"/>
              </a:rPr>
              <a:t>: 3-D Shapes</a:t>
            </a:r>
            <a:r>
              <a:rPr lang="en-US" sz="3600" dirty="0" smtClean="0">
                <a:solidFill>
                  <a:srgbClr val="FF0000"/>
                </a:solidFill>
                <a:latin typeface="Cooper Black" pitchFamily="18" charset="0"/>
              </a:rPr>
              <a:t/>
            </a:r>
            <a:br>
              <a:rPr lang="en-US" sz="36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3600" dirty="0" smtClean="0">
                <a:solidFill>
                  <a:srgbClr val="FF0000"/>
                </a:solidFill>
                <a:latin typeface="Cooper Black" pitchFamily="18" charset="0"/>
              </a:rPr>
              <a:t/>
            </a:r>
            <a:br>
              <a:rPr lang="en-US" sz="3600" dirty="0" smtClean="0">
                <a:solidFill>
                  <a:srgbClr val="FF0000"/>
                </a:solidFill>
                <a:latin typeface="Cooper Black" pitchFamily="18" charset="0"/>
              </a:rPr>
            </a:br>
            <a:r>
              <a:rPr lang="en-US" sz="3600" dirty="0" smtClean="0">
                <a:solidFill>
                  <a:srgbClr val="FF0000"/>
                </a:solidFill>
                <a:latin typeface="Cooper Black" pitchFamily="18" charset="0"/>
              </a:rPr>
              <a:t>   - </a:t>
            </a:r>
            <a:r>
              <a:rPr lang="en-US" sz="3600" dirty="0" smtClean="0">
                <a:solidFill>
                  <a:srgbClr val="FF0000"/>
                </a:solidFill>
                <a:latin typeface="Cooper Black" pitchFamily="18" charset="0"/>
                <a:hlinkClick r:id="rId5"/>
              </a:rPr>
              <a:t>Primary Sources: 3D Images</a:t>
            </a:r>
            <a:r>
              <a:rPr lang="en-US" sz="3600" dirty="0">
                <a:solidFill>
                  <a:srgbClr val="FF0000"/>
                </a:solidFill>
                <a:latin typeface="Cooper Black" pitchFamily="18" charset="0"/>
              </a:rPr>
              <a:t>	</a:t>
            </a:r>
            <a:r>
              <a:rPr lang="en-US" sz="4800" dirty="0"/>
              <a:t/>
            </a:r>
            <a:br>
              <a:rPr lang="en-US" sz="4800" dirty="0"/>
            </a:br>
            <a:endParaRPr lang="en-US" sz="4800" dirty="0">
              <a:solidFill>
                <a:srgbClr val="FF0000"/>
              </a:solidFill>
              <a:latin typeface="Cooper Black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18</Words>
  <Application>Microsoft Office PowerPoint</Application>
  <PresentationFormat>On-screen Show (4:3)</PresentationFormat>
  <Paragraphs>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Mystery 3-D Cards</vt:lpstr>
      <vt:lpstr>Each team must create at least 5 mystery 3-D cards</vt:lpstr>
      <vt:lpstr> Back of Card:  - name of shape  - diagram of shape    (include city name – lower right hand corner)</vt:lpstr>
      <vt:lpstr> Front of Card:  - 2-3 clues  - clues can include     * 2-D shapes   * number of faces,         edges, and/or      vertices</vt:lpstr>
      <vt:lpstr> Support Websites   - Illuminations: Geometric Solids     - Interactives: 3-D Shapes     - Primary Sources: 3D Images  </vt:lpstr>
    </vt:vector>
  </TitlesOfParts>
  <Company>SUSD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default</dc:creator>
  <cp:lastModifiedBy>default</cp:lastModifiedBy>
  <cp:revision>5</cp:revision>
  <dcterms:created xsi:type="dcterms:W3CDTF">2010-06-10T17:36:42Z</dcterms:created>
  <dcterms:modified xsi:type="dcterms:W3CDTF">2010-06-10T18:15:40Z</dcterms:modified>
</cp:coreProperties>
</file>

<file path=docProps/thumbnail.jpeg>
</file>