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0" r:id="rId5"/>
    <p:sldId id="258"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2" autoAdjust="0"/>
  </p:normalViewPr>
  <p:slideViewPr>
    <p:cSldViewPr>
      <p:cViewPr varScale="1">
        <p:scale>
          <a:sx n="74" d="100"/>
          <a:sy n="74" d="100"/>
        </p:scale>
        <p:origin x="-1044"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1494555-74CB-4C19-9B71-F55F1577C016}" type="datetimeFigureOut">
              <a:rPr lang="en-US" smtClean="0"/>
              <a:pPr/>
              <a:t>6/9/2010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7C714B-EDFC-4120-A938-01854AB9201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1494555-74CB-4C19-9B71-F55F1577C016}" type="datetimeFigureOut">
              <a:rPr lang="en-US" smtClean="0"/>
              <a:pPr/>
              <a:t>6/9/2010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7C714B-EDFC-4120-A938-01854AB9201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1494555-74CB-4C19-9B71-F55F1577C016}" type="datetimeFigureOut">
              <a:rPr lang="en-US" smtClean="0"/>
              <a:pPr/>
              <a:t>6/9/2010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7C714B-EDFC-4120-A938-01854AB9201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1494555-74CB-4C19-9B71-F55F1577C016}" type="datetimeFigureOut">
              <a:rPr lang="en-US" smtClean="0"/>
              <a:pPr/>
              <a:t>6/9/2010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7C714B-EDFC-4120-A938-01854AB9201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1494555-74CB-4C19-9B71-F55F1577C016}" type="datetimeFigureOut">
              <a:rPr lang="en-US" smtClean="0"/>
              <a:pPr/>
              <a:t>6/9/2010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7C714B-EDFC-4120-A938-01854AB9201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1494555-74CB-4C19-9B71-F55F1577C016}" type="datetimeFigureOut">
              <a:rPr lang="en-US" smtClean="0"/>
              <a:pPr/>
              <a:t>6/9/2010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7C714B-EDFC-4120-A938-01854AB9201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1494555-74CB-4C19-9B71-F55F1577C016}" type="datetimeFigureOut">
              <a:rPr lang="en-US" smtClean="0"/>
              <a:pPr/>
              <a:t>6/9/2010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97C714B-EDFC-4120-A938-01854AB9201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1494555-74CB-4C19-9B71-F55F1577C016}" type="datetimeFigureOut">
              <a:rPr lang="en-US" smtClean="0"/>
              <a:pPr/>
              <a:t>6/9/2010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97C714B-EDFC-4120-A938-01854AB9201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494555-74CB-4C19-9B71-F55F1577C016}" type="datetimeFigureOut">
              <a:rPr lang="en-US" smtClean="0"/>
              <a:pPr/>
              <a:t>6/9/2010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97C714B-EDFC-4120-A938-01854AB9201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1494555-74CB-4C19-9B71-F55F1577C016}" type="datetimeFigureOut">
              <a:rPr lang="en-US" smtClean="0"/>
              <a:pPr/>
              <a:t>6/9/2010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7C714B-EDFC-4120-A938-01854AB9201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1494555-74CB-4C19-9B71-F55F1577C016}" type="datetimeFigureOut">
              <a:rPr lang="en-US" smtClean="0"/>
              <a:pPr/>
              <a:t>6/9/2010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7C714B-EDFC-4120-A938-01854AB9201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494555-74CB-4C19-9B71-F55F1577C016}" type="datetimeFigureOut">
              <a:rPr lang="en-US" smtClean="0"/>
              <a:pPr/>
              <a:t>6/9/2010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97C714B-EDFC-4120-A938-01854AB9201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slideLayout" Target="../slideLayouts/slideLayout1.xml"/><Relationship Id="rId1" Type="http://schemas.openxmlformats.org/officeDocument/2006/relationships/vmlDrawing" Target="../drawings/vmlDrawing1.vml"/><Relationship Id="rId4" Type="http://schemas.openxmlformats.org/officeDocument/2006/relationships/oleObject" Target="file:///C:\Documents%20and%20Settings\cnosky\Desktop\Nosky_Catherine\Pre%20Assessment.docx" TargetMode="External"/></Relationships>
</file>

<file path=ppt/slides/_rels/slide8.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3d_city_models watermark.gif"/>
          <p:cNvPicPr>
            <a:picLocks noChangeAspect="1"/>
          </p:cNvPicPr>
          <p:nvPr/>
        </p:nvPicPr>
        <p:blipFill>
          <a:blip r:embed="rId2" cstate="print"/>
          <a:stretch>
            <a:fillRect/>
          </a:stretch>
        </p:blipFill>
        <p:spPr>
          <a:xfrm>
            <a:off x="0" y="-1"/>
            <a:ext cx="9144000" cy="6769851"/>
          </a:xfrm>
          <a:prstGeom prst="rect">
            <a:avLst/>
          </a:prstGeom>
        </p:spPr>
      </p:pic>
      <p:sp>
        <p:nvSpPr>
          <p:cNvPr id="2" name="Title 1"/>
          <p:cNvSpPr>
            <a:spLocks noGrp="1"/>
          </p:cNvSpPr>
          <p:nvPr>
            <p:ph type="ctrTitle"/>
          </p:nvPr>
        </p:nvSpPr>
        <p:spPr>
          <a:xfrm>
            <a:off x="685800" y="1676400"/>
            <a:ext cx="7772400" cy="2362199"/>
          </a:xfrm>
        </p:spPr>
        <p:txBody>
          <a:bodyPr>
            <a:normAutofit fontScale="90000"/>
          </a:bodyPr>
          <a:lstStyle/>
          <a:p>
            <a:r>
              <a:rPr lang="en-US" sz="12000" dirty="0" smtClean="0">
                <a:latin typeface="Rockwell Extra Bold" pitchFamily="18" charset="0"/>
              </a:rPr>
              <a:t>3-D’ville</a:t>
            </a:r>
            <a:endParaRPr lang="en-US" sz="12000" dirty="0">
              <a:latin typeface="Rockwell Extra Bold" pitchFamily="18" charset="0"/>
            </a:endParaRPr>
          </a:p>
        </p:txBody>
      </p:sp>
      <p:sp>
        <p:nvSpPr>
          <p:cNvPr id="3" name="Subtitle 2"/>
          <p:cNvSpPr>
            <a:spLocks noGrp="1"/>
          </p:cNvSpPr>
          <p:nvPr>
            <p:ph type="subTitle" idx="1"/>
          </p:nvPr>
        </p:nvSpPr>
        <p:spPr>
          <a:xfrm>
            <a:off x="1371600" y="4800600"/>
            <a:ext cx="6400800" cy="1447800"/>
          </a:xfrm>
        </p:spPr>
        <p:txBody>
          <a:bodyPr>
            <a:normAutofit fontScale="92500" lnSpcReduction="10000"/>
          </a:bodyPr>
          <a:lstStyle/>
          <a:p>
            <a:endParaRPr lang="en-US" sz="2400" dirty="0" smtClean="0">
              <a:solidFill>
                <a:schemeClr val="tx1"/>
              </a:solidFill>
              <a:latin typeface="Rockwell Extra Bold" pitchFamily="18" charset="0"/>
            </a:endParaRPr>
          </a:p>
          <a:p>
            <a:r>
              <a:rPr lang="en-US" sz="2400" dirty="0" smtClean="0">
                <a:solidFill>
                  <a:schemeClr val="tx1"/>
                </a:solidFill>
                <a:latin typeface="Rockwell Extra Bold" pitchFamily="18" charset="0"/>
              </a:rPr>
              <a:t>Unit Portfolio Presentation</a:t>
            </a:r>
          </a:p>
          <a:p>
            <a:r>
              <a:rPr lang="en-US" sz="2400" dirty="0" smtClean="0">
                <a:solidFill>
                  <a:schemeClr val="tx1"/>
                </a:solidFill>
                <a:latin typeface="Rockwell Extra Bold" pitchFamily="18" charset="0"/>
              </a:rPr>
              <a:t>Catherine Nosky</a:t>
            </a:r>
          </a:p>
          <a:p>
            <a:r>
              <a:rPr lang="en-US" sz="1500" dirty="0" smtClean="0">
                <a:solidFill>
                  <a:schemeClr val="tx1"/>
                </a:solidFill>
                <a:latin typeface="Rockwell Extra Bold" pitchFamily="18" charset="0"/>
              </a:rPr>
              <a:t>Kiva Elementary - Sixth Grade Math</a:t>
            </a:r>
            <a:endParaRPr lang="en-US" sz="1500" dirty="0">
              <a:solidFill>
                <a:schemeClr val="tx1"/>
              </a:solidFill>
              <a:latin typeface="Rockwell Extra Bold"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3d_city_models watermark.gif"/>
          <p:cNvPicPr>
            <a:picLocks noChangeAspect="1"/>
          </p:cNvPicPr>
          <p:nvPr/>
        </p:nvPicPr>
        <p:blipFill>
          <a:blip r:embed="rId2" cstate="print"/>
          <a:stretch>
            <a:fillRect/>
          </a:stretch>
        </p:blipFill>
        <p:spPr>
          <a:xfrm>
            <a:off x="0" y="-1"/>
            <a:ext cx="9144000" cy="6769851"/>
          </a:xfrm>
          <a:prstGeom prst="rect">
            <a:avLst/>
          </a:prstGeom>
        </p:spPr>
      </p:pic>
      <p:sp>
        <p:nvSpPr>
          <p:cNvPr id="2" name="Title 1"/>
          <p:cNvSpPr>
            <a:spLocks noGrp="1"/>
          </p:cNvSpPr>
          <p:nvPr>
            <p:ph type="ctrTitle"/>
          </p:nvPr>
        </p:nvSpPr>
        <p:spPr>
          <a:xfrm>
            <a:off x="304800" y="0"/>
            <a:ext cx="8534400" cy="1470025"/>
          </a:xfrm>
        </p:spPr>
        <p:txBody>
          <a:bodyPr>
            <a:normAutofit/>
          </a:bodyPr>
          <a:lstStyle/>
          <a:p>
            <a:r>
              <a:rPr lang="en-US" sz="5400" dirty="0" smtClean="0">
                <a:latin typeface="Berlin Sans FB" pitchFamily="34" charset="0"/>
              </a:rPr>
              <a:t>Request for Feedback</a:t>
            </a:r>
            <a:endParaRPr lang="en-US" sz="5400" dirty="0">
              <a:latin typeface="Berlin Sans FB" pitchFamily="34" charset="0"/>
            </a:endParaRPr>
          </a:p>
        </p:txBody>
      </p:sp>
      <p:sp>
        <p:nvSpPr>
          <p:cNvPr id="3" name="Subtitle 2"/>
          <p:cNvSpPr>
            <a:spLocks noGrp="1"/>
          </p:cNvSpPr>
          <p:nvPr>
            <p:ph type="subTitle" idx="1"/>
          </p:nvPr>
        </p:nvSpPr>
        <p:spPr>
          <a:xfrm>
            <a:off x="1371600" y="1295400"/>
            <a:ext cx="6248400" cy="5562600"/>
          </a:xfrm>
        </p:spPr>
        <p:txBody>
          <a:bodyPr>
            <a:normAutofit/>
          </a:bodyPr>
          <a:lstStyle/>
          <a:p>
            <a:pPr algn="l">
              <a:spcBef>
                <a:spcPts val="400"/>
              </a:spcBef>
              <a:buFont typeface="Wingdings" pitchFamily="2" charset="2"/>
              <a:buChar char="§"/>
            </a:pPr>
            <a:r>
              <a:rPr lang="en-US" sz="2800" dirty="0" smtClean="0">
                <a:solidFill>
                  <a:schemeClr val="tx1"/>
                </a:solidFill>
                <a:latin typeface="Berlin Sans FB" pitchFamily="34" charset="0"/>
              </a:rPr>
              <a:t>Create more options for differentiation.</a:t>
            </a:r>
          </a:p>
          <a:p>
            <a:pPr algn="l">
              <a:spcBef>
                <a:spcPts val="400"/>
              </a:spcBef>
              <a:buFont typeface="Wingdings" pitchFamily="2" charset="2"/>
              <a:buChar char="§"/>
            </a:pPr>
            <a:endParaRPr lang="en-US" sz="2800" dirty="0" smtClean="0">
              <a:solidFill>
                <a:schemeClr val="tx1"/>
              </a:solidFill>
              <a:latin typeface="Berlin Sans FB" pitchFamily="34" charset="0"/>
            </a:endParaRPr>
          </a:p>
          <a:p>
            <a:pPr algn="l">
              <a:spcBef>
                <a:spcPts val="400"/>
              </a:spcBef>
              <a:buFont typeface="Wingdings" pitchFamily="2" charset="2"/>
              <a:buChar char="§"/>
            </a:pPr>
            <a:r>
              <a:rPr lang="en-US" sz="2800" dirty="0" smtClean="0">
                <a:solidFill>
                  <a:schemeClr val="tx1"/>
                </a:solidFill>
                <a:latin typeface="Berlin Sans FB" pitchFamily="34" charset="0"/>
              </a:rPr>
              <a:t>Develop better methods for ongoing assessment. </a:t>
            </a:r>
          </a:p>
          <a:p>
            <a:pPr algn="l">
              <a:spcBef>
                <a:spcPts val="400"/>
              </a:spcBef>
              <a:buFont typeface="Wingdings" pitchFamily="2" charset="2"/>
              <a:buChar char="§"/>
            </a:pPr>
            <a:endParaRPr lang="en-US" sz="2800" dirty="0" smtClean="0">
              <a:solidFill>
                <a:schemeClr val="tx1"/>
              </a:solidFill>
              <a:latin typeface="Berlin Sans FB" pitchFamily="34" charset="0"/>
            </a:endParaRPr>
          </a:p>
          <a:p>
            <a:pPr algn="l">
              <a:spcBef>
                <a:spcPts val="400"/>
              </a:spcBef>
              <a:buFont typeface="Wingdings" pitchFamily="2" charset="2"/>
              <a:buChar char="§"/>
            </a:pPr>
            <a:r>
              <a:rPr lang="en-US" sz="2800" dirty="0" smtClean="0">
                <a:solidFill>
                  <a:schemeClr val="tx1"/>
                </a:solidFill>
                <a:latin typeface="Berlin Sans FB" pitchFamily="34" charset="0"/>
              </a:rPr>
              <a:t>Systems to ensure individual accountability for a group project.</a:t>
            </a:r>
          </a:p>
          <a:p>
            <a:pPr algn="l"/>
            <a:endParaRPr lang="en-US" sz="2800" dirty="0" smtClean="0">
              <a:solidFill>
                <a:schemeClr val="tx1"/>
              </a:solidFill>
              <a:latin typeface="Berlin Sans FB"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3d_city_models watermark.gif"/>
          <p:cNvPicPr>
            <a:picLocks noChangeAspect="1"/>
          </p:cNvPicPr>
          <p:nvPr/>
        </p:nvPicPr>
        <p:blipFill>
          <a:blip r:embed="rId2" cstate="print"/>
          <a:stretch>
            <a:fillRect/>
          </a:stretch>
        </p:blipFill>
        <p:spPr>
          <a:xfrm>
            <a:off x="0" y="-1"/>
            <a:ext cx="9144000" cy="6769851"/>
          </a:xfrm>
          <a:prstGeom prst="rect">
            <a:avLst/>
          </a:prstGeom>
        </p:spPr>
      </p:pic>
      <p:sp>
        <p:nvSpPr>
          <p:cNvPr id="2" name="Title 1"/>
          <p:cNvSpPr>
            <a:spLocks noGrp="1"/>
          </p:cNvSpPr>
          <p:nvPr>
            <p:ph type="ctrTitle"/>
          </p:nvPr>
        </p:nvSpPr>
        <p:spPr>
          <a:xfrm>
            <a:off x="762000" y="0"/>
            <a:ext cx="7772400" cy="1470025"/>
          </a:xfrm>
        </p:spPr>
        <p:txBody>
          <a:bodyPr>
            <a:normAutofit/>
          </a:bodyPr>
          <a:lstStyle/>
          <a:p>
            <a:r>
              <a:rPr lang="en-US" sz="5400" dirty="0" smtClean="0">
                <a:latin typeface="Berlin Sans FB" pitchFamily="34" charset="0"/>
              </a:rPr>
              <a:t>Unit Summary</a:t>
            </a:r>
            <a:endParaRPr lang="en-US" sz="5400" dirty="0">
              <a:latin typeface="Berlin Sans FB" pitchFamily="34" charset="0"/>
            </a:endParaRPr>
          </a:p>
        </p:txBody>
      </p:sp>
      <p:sp>
        <p:nvSpPr>
          <p:cNvPr id="3" name="Subtitle 2"/>
          <p:cNvSpPr>
            <a:spLocks noGrp="1"/>
          </p:cNvSpPr>
          <p:nvPr>
            <p:ph type="subTitle" idx="1"/>
          </p:nvPr>
        </p:nvSpPr>
        <p:spPr>
          <a:xfrm>
            <a:off x="152400" y="1295400"/>
            <a:ext cx="8839200" cy="5562600"/>
          </a:xfrm>
        </p:spPr>
        <p:txBody>
          <a:bodyPr>
            <a:normAutofit/>
          </a:bodyPr>
          <a:lstStyle/>
          <a:p>
            <a:pPr lvl="1" algn="l">
              <a:spcAft>
                <a:spcPts val="600"/>
              </a:spcAft>
              <a:buFont typeface="Wingdings" pitchFamily="2" charset="2"/>
              <a:buChar char="§"/>
            </a:pPr>
            <a:r>
              <a:rPr lang="en-US" sz="2200" dirty="0">
                <a:solidFill>
                  <a:schemeClr val="tx1"/>
                </a:solidFill>
                <a:latin typeface="Berlin Sans FB" pitchFamily="34" charset="0"/>
              </a:rPr>
              <a:t>Students will create a model scale town made of three-dimensional shapes (</a:t>
            </a:r>
            <a:r>
              <a:rPr lang="en-US" sz="2200" dirty="0" err="1">
                <a:solidFill>
                  <a:schemeClr val="tx1"/>
                </a:solidFill>
                <a:latin typeface="Berlin Sans FB" pitchFamily="34" charset="0"/>
              </a:rPr>
              <a:t>polyhedra</a:t>
            </a:r>
            <a:r>
              <a:rPr lang="en-US" sz="2200" dirty="0">
                <a:solidFill>
                  <a:schemeClr val="tx1"/>
                </a:solidFill>
                <a:latin typeface="Berlin Sans FB" pitchFamily="34" charset="0"/>
              </a:rPr>
              <a:t>, cylinders, and cones.) </a:t>
            </a:r>
            <a:endParaRPr lang="en-US" sz="2200" dirty="0" smtClean="0">
              <a:solidFill>
                <a:schemeClr val="tx1"/>
              </a:solidFill>
              <a:latin typeface="Berlin Sans FB" pitchFamily="34" charset="0"/>
            </a:endParaRPr>
          </a:p>
          <a:p>
            <a:pPr lvl="1" algn="l">
              <a:spcAft>
                <a:spcPts val="600"/>
              </a:spcAft>
              <a:buFont typeface="Wingdings" pitchFamily="2" charset="2"/>
              <a:buChar char="§"/>
            </a:pPr>
            <a:r>
              <a:rPr lang="en-US" sz="2200" dirty="0" smtClean="0">
                <a:solidFill>
                  <a:schemeClr val="tx1"/>
                </a:solidFill>
                <a:latin typeface="Berlin Sans FB" pitchFamily="34" charset="0"/>
              </a:rPr>
              <a:t>Students </a:t>
            </a:r>
            <a:r>
              <a:rPr lang="en-US" sz="2200" dirty="0">
                <a:solidFill>
                  <a:schemeClr val="tx1"/>
                </a:solidFill>
                <a:latin typeface="Berlin Sans FB" pitchFamily="34" charset="0"/>
              </a:rPr>
              <a:t>will </a:t>
            </a:r>
            <a:r>
              <a:rPr lang="en-US" sz="2200" dirty="0" smtClean="0">
                <a:solidFill>
                  <a:schemeClr val="tx1"/>
                </a:solidFill>
                <a:latin typeface="Berlin Sans FB" pitchFamily="34" charset="0"/>
              </a:rPr>
              <a:t>determine </a:t>
            </a:r>
            <a:r>
              <a:rPr lang="en-US" sz="2200" dirty="0">
                <a:solidFill>
                  <a:schemeClr val="tx1"/>
                </a:solidFill>
                <a:latin typeface="Berlin Sans FB" pitchFamily="34" charset="0"/>
              </a:rPr>
              <a:t>which buildings are necessary in their town, </a:t>
            </a:r>
            <a:r>
              <a:rPr lang="en-US" sz="2200" dirty="0" smtClean="0">
                <a:solidFill>
                  <a:schemeClr val="tx1"/>
                </a:solidFill>
                <a:latin typeface="Berlin Sans FB" pitchFamily="34" charset="0"/>
              </a:rPr>
              <a:t>the </a:t>
            </a:r>
            <a:r>
              <a:rPr lang="en-US" sz="2200" dirty="0">
                <a:solidFill>
                  <a:schemeClr val="tx1"/>
                </a:solidFill>
                <a:latin typeface="Berlin Sans FB" pitchFamily="34" charset="0"/>
              </a:rPr>
              <a:t>shape of each building, and construct each building using paper templates. </a:t>
            </a:r>
            <a:endParaRPr lang="en-US" sz="2200" dirty="0" smtClean="0">
              <a:solidFill>
                <a:schemeClr val="tx1"/>
              </a:solidFill>
              <a:latin typeface="Berlin Sans FB" pitchFamily="34" charset="0"/>
            </a:endParaRPr>
          </a:p>
          <a:p>
            <a:pPr lvl="1" algn="l">
              <a:spcAft>
                <a:spcPts val="600"/>
              </a:spcAft>
              <a:buFont typeface="Wingdings" pitchFamily="2" charset="2"/>
              <a:buChar char="§"/>
            </a:pPr>
            <a:r>
              <a:rPr lang="en-US" sz="2200" dirty="0" smtClean="0">
                <a:solidFill>
                  <a:schemeClr val="tx1"/>
                </a:solidFill>
                <a:latin typeface="Berlin Sans FB" pitchFamily="34" charset="0"/>
              </a:rPr>
              <a:t>Students </a:t>
            </a:r>
            <a:r>
              <a:rPr lang="en-US" sz="2200" dirty="0">
                <a:solidFill>
                  <a:schemeClr val="tx1"/>
                </a:solidFill>
                <a:latin typeface="Berlin Sans FB" pitchFamily="34" charset="0"/>
              </a:rPr>
              <a:t>will need to adhere to a budget. </a:t>
            </a:r>
            <a:endParaRPr lang="en-US" sz="2200" dirty="0" smtClean="0">
              <a:solidFill>
                <a:schemeClr val="tx1"/>
              </a:solidFill>
              <a:latin typeface="Berlin Sans FB" pitchFamily="34" charset="0"/>
            </a:endParaRPr>
          </a:p>
          <a:p>
            <a:pPr lvl="1" algn="l">
              <a:spcAft>
                <a:spcPts val="600"/>
              </a:spcAft>
              <a:buFont typeface="Wingdings" pitchFamily="2" charset="2"/>
              <a:buChar char="§"/>
            </a:pPr>
            <a:r>
              <a:rPr lang="en-US" sz="2200" dirty="0" smtClean="0">
                <a:solidFill>
                  <a:schemeClr val="tx1"/>
                </a:solidFill>
                <a:latin typeface="Berlin Sans FB" pitchFamily="34" charset="0"/>
              </a:rPr>
              <a:t>Costs </a:t>
            </a:r>
            <a:r>
              <a:rPr lang="en-US" sz="2200" dirty="0">
                <a:solidFill>
                  <a:schemeClr val="tx1"/>
                </a:solidFill>
                <a:latin typeface="Berlin Sans FB" pitchFamily="34" charset="0"/>
              </a:rPr>
              <a:t>will be determined by one rate for all visible surface area and a different rate for all bases. </a:t>
            </a:r>
            <a:endParaRPr lang="en-US" sz="2200" dirty="0" smtClean="0">
              <a:solidFill>
                <a:schemeClr val="tx1"/>
              </a:solidFill>
              <a:latin typeface="Berlin Sans FB" pitchFamily="34" charset="0"/>
            </a:endParaRPr>
          </a:p>
          <a:p>
            <a:pPr lvl="1" algn="l">
              <a:spcAft>
                <a:spcPts val="600"/>
              </a:spcAft>
              <a:buFont typeface="Wingdings" pitchFamily="2" charset="2"/>
              <a:buChar char="§"/>
            </a:pPr>
            <a:r>
              <a:rPr lang="en-US" sz="2200" dirty="0" smtClean="0">
                <a:solidFill>
                  <a:schemeClr val="tx1"/>
                </a:solidFill>
                <a:latin typeface="Berlin Sans FB" pitchFamily="34" charset="0"/>
              </a:rPr>
              <a:t>Students </a:t>
            </a:r>
            <a:r>
              <a:rPr lang="en-US" sz="2200" dirty="0">
                <a:solidFill>
                  <a:schemeClr val="tx1"/>
                </a:solidFill>
                <a:latin typeface="Berlin Sans FB" pitchFamily="34" charset="0"/>
              </a:rPr>
              <a:t>will use estimation skills for  initial planning purposes. </a:t>
            </a:r>
            <a:endParaRPr lang="en-US" sz="2200" dirty="0" smtClean="0">
              <a:solidFill>
                <a:schemeClr val="tx1"/>
              </a:solidFill>
              <a:latin typeface="Berlin Sans FB" pitchFamily="34" charset="0"/>
            </a:endParaRPr>
          </a:p>
          <a:p>
            <a:pPr lvl="1" algn="l">
              <a:spcAft>
                <a:spcPts val="600"/>
              </a:spcAft>
              <a:buFont typeface="Wingdings" pitchFamily="2" charset="2"/>
              <a:buChar char="§"/>
            </a:pPr>
            <a:r>
              <a:rPr lang="en-US" sz="2200" dirty="0" smtClean="0">
                <a:solidFill>
                  <a:schemeClr val="tx1"/>
                </a:solidFill>
                <a:latin typeface="Berlin Sans FB" pitchFamily="34" charset="0"/>
              </a:rPr>
              <a:t>Students </a:t>
            </a:r>
            <a:r>
              <a:rPr lang="en-US" sz="2200" dirty="0">
                <a:solidFill>
                  <a:schemeClr val="tx1"/>
                </a:solidFill>
                <a:latin typeface="Berlin Sans FB" pitchFamily="34" charset="0"/>
              </a:rPr>
              <a:t>will assign roles within their groups, such as city manager, mayor, CFO, etc. </a:t>
            </a:r>
            <a:endParaRPr lang="en-US" sz="2200" dirty="0" smtClean="0">
              <a:solidFill>
                <a:schemeClr val="tx1"/>
              </a:solidFill>
              <a:latin typeface="Berlin Sans FB" pitchFamily="34" charset="0"/>
            </a:endParaRPr>
          </a:p>
          <a:p>
            <a:pPr lvl="1" algn="l">
              <a:spcAft>
                <a:spcPts val="600"/>
              </a:spcAft>
              <a:buFont typeface="Wingdings" pitchFamily="2" charset="2"/>
              <a:buChar char="§"/>
            </a:pPr>
            <a:r>
              <a:rPr lang="en-US" sz="2200" dirty="0" smtClean="0">
                <a:solidFill>
                  <a:schemeClr val="tx1"/>
                </a:solidFill>
                <a:latin typeface="Berlin Sans FB" pitchFamily="34" charset="0"/>
              </a:rPr>
              <a:t>Each </a:t>
            </a:r>
            <a:r>
              <a:rPr lang="en-US" sz="2200" dirty="0">
                <a:solidFill>
                  <a:schemeClr val="tx1"/>
                </a:solidFill>
                <a:latin typeface="Berlin Sans FB" pitchFamily="34" charset="0"/>
              </a:rPr>
              <a:t>group will need to present their model to the class; including a </a:t>
            </a:r>
            <a:r>
              <a:rPr lang="en-US" sz="2200" dirty="0" smtClean="0">
                <a:solidFill>
                  <a:schemeClr val="tx1"/>
                </a:solidFill>
                <a:latin typeface="Berlin Sans FB" pitchFamily="34" charset="0"/>
              </a:rPr>
              <a:t>cost-analysis</a:t>
            </a:r>
            <a:r>
              <a:rPr lang="en-US" sz="2200" dirty="0">
                <a:solidFill>
                  <a:schemeClr val="tx1"/>
                </a:solidFill>
                <a:latin typeface="Berlin Sans FB" pitchFamily="34" charset="0"/>
              </a:rPr>
              <a:t>.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3d_city_models watermark.gif"/>
          <p:cNvPicPr>
            <a:picLocks noChangeAspect="1"/>
          </p:cNvPicPr>
          <p:nvPr/>
        </p:nvPicPr>
        <p:blipFill>
          <a:blip r:embed="rId2" cstate="print"/>
          <a:stretch>
            <a:fillRect/>
          </a:stretch>
        </p:blipFill>
        <p:spPr>
          <a:xfrm>
            <a:off x="0" y="-1"/>
            <a:ext cx="9144000" cy="6769851"/>
          </a:xfrm>
          <a:prstGeom prst="rect">
            <a:avLst/>
          </a:prstGeom>
        </p:spPr>
      </p:pic>
      <p:sp>
        <p:nvSpPr>
          <p:cNvPr id="2" name="Title 1"/>
          <p:cNvSpPr>
            <a:spLocks noGrp="1"/>
          </p:cNvSpPr>
          <p:nvPr>
            <p:ph type="ctrTitle"/>
          </p:nvPr>
        </p:nvSpPr>
        <p:spPr>
          <a:xfrm>
            <a:off x="762000" y="0"/>
            <a:ext cx="7772400" cy="1470025"/>
          </a:xfrm>
        </p:spPr>
        <p:txBody>
          <a:bodyPr>
            <a:normAutofit/>
          </a:bodyPr>
          <a:lstStyle/>
          <a:p>
            <a:r>
              <a:rPr lang="en-US" sz="5400" dirty="0" smtClean="0">
                <a:latin typeface="Berlin Sans FB" pitchFamily="34" charset="0"/>
              </a:rPr>
              <a:t>Arizona State Standards</a:t>
            </a:r>
            <a:endParaRPr lang="en-US" sz="5400" dirty="0">
              <a:latin typeface="Berlin Sans FB" pitchFamily="34" charset="0"/>
            </a:endParaRPr>
          </a:p>
        </p:txBody>
      </p:sp>
      <p:sp>
        <p:nvSpPr>
          <p:cNvPr id="3" name="Subtitle 2"/>
          <p:cNvSpPr>
            <a:spLocks noGrp="1"/>
          </p:cNvSpPr>
          <p:nvPr>
            <p:ph type="subTitle" idx="1"/>
          </p:nvPr>
        </p:nvSpPr>
        <p:spPr>
          <a:xfrm>
            <a:off x="152400" y="1295400"/>
            <a:ext cx="8839200" cy="5562600"/>
          </a:xfrm>
        </p:spPr>
        <p:txBody>
          <a:bodyPr>
            <a:noAutofit/>
          </a:bodyPr>
          <a:lstStyle/>
          <a:p>
            <a:pPr>
              <a:spcBef>
                <a:spcPts val="0"/>
              </a:spcBef>
              <a:spcAft>
                <a:spcPts val="200"/>
              </a:spcAft>
            </a:pPr>
            <a:r>
              <a:rPr lang="en-US" sz="1600" b="1" dirty="0">
                <a:solidFill>
                  <a:schemeClr val="tx1">
                    <a:lumMod val="65000"/>
                    <a:lumOff val="35000"/>
                  </a:schemeClr>
                </a:solidFill>
                <a:latin typeface="Berlin Sans FB" pitchFamily="34" charset="0"/>
              </a:rPr>
              <a:t>Strand 4: Geometry and Measurement </a:t>
            </a:r>
            <a:endParaRPr lang="en-US" sz="1600" dirty="0">
              <a:solidFill>
                <a:schemeClr val="tx1">
                  <a:lumMod val="65000"/>
                  <a:lumOff val="35000"/>
                </a:schemeClr>
              </a:solidFill>
              <a:latin typeface="Berlin Sans FB" pitchFamily="34" charset="0"/>
            </a:endParaRPr>
          </a:p>
          <a:p>
            <a:pPr algn="l">
              <a:spcBef>
                <a:spcPts val="0"/>
              </a:spcBef>
              <a:spcAft>
                <a:spcPts val="200"/>
              </a:spcAft>
            </a:pPr>
            <a:r>
              <a:rPr lang="en-US" sz="1400" dirty="0">
                <a:solidFill>
                  <a:schemeClr val="tx1"/>
                </a:solidFill>
                <a:latin typeface="Berlin Sans FB" pitchFamily="34" charset="0"/>
              </a:rPr>
              <a:t>Geometry is a natural place for the development of students' reasoning, higher thinking, and justification skills culminating in work with proofs. Geometric modeling and spatial reasoning offer ways to interpret and describe physical environments and can be important tools in problem solving. </a:t>
            </a:r>
            <a:r>
              <a:rPr lang="en-US" sz="1400" dirty="0" smtClean="0">
                <a:solidFill>
                  <a:schemeClr val="tx1"/>
                </a:solidFill>
                <a:latin typeface="Berlin Sans FB" pitchFamily="34" charset="0"/>
              </a:rPr>
              <a:t>A </a:t>
            </a:r>
            <a:r>
              <a:rPr lang="en-US" sz="1400" dirty="0">
                <a:solidFill>
                  <a:schemeClr val="tx1"/>
                </a:solidFill>
                <a:latin typeface="Berlin Sans FB" pitchFamily="34" charset="0"/>
              </a:rPr>
              <a:t>major emphasis in this strand is becoming familiar with the units and processes that are used in measuring attributes. </a:t>
            </a:r>
            <a:endParaRPr lang="en-US" sz="1400" dirty="0" smtClean="0">
              <a:solidFill>
                <a:schemeClr val="tx1"/>
              </a:solidFill>
              <a:latin typeface="Berlin Sans FB" pitchFamily="34" charset="0"/>
            </a:endParaRPr>
          </a:p>
          <a:p>
            <a:pPr algn="l">
              <a:spcBef>
                <a:spcPts val="0"/>
              </a:spcBef>
              <a:spcAft>
                <a:spcPts val="200"/>
              </a:spcAft>
            </a:pPr>
            <a:r>
              <a:rPr lang="en-US" sz="1400" b="1" dirty="0" smtClean="0">
                <a:solidFill>
                  <a:schemeClr val="tx1">
                    <a:lumMod val="65000"/>
                    <a:lumOff val="35000"/>
                  </a:schemeClr>
                </a:solidFill>
                <a:latin typeface="Berlin Sans FB" pitchFamily="34" charset="0"/>
              </a:rPr>
              <a:t>Concept </a:t>
            </a:r>
            <a:r>
              <a:rPr lang="en-US" sz="1400" b="1" dirty="0">
                <a:solidFill>
                  <a:schemeClr val="tx1">
                    <a:lumMod val="65000"/>
                    <a:lumOff val="35000"/>
                  </a:schemeClr>
                </a:solidFill>
                <a:latin typeface="Berlin Sans FB" pitchFamily="34" charset="0"/>
              </a:rPr>
              <a:t>1: Geometric </a:t>
            </a:r>
            <a:r>
              <a:rPr lang="en-US" sz="1400" b="1" dirty="0" smtClean="0">
                <a:solidFill>
                  <a:schemeClr val="tx1">
                    <a:lumMod val="65000"/>
                    <a:lumOff val="35000"/>
                  </a:schemeClr>
                </a:solidFill>
                <a:latin typeface="Berlin Sans FB" pitchFamily="34" charset="0"/>
              </a:rPr>
              <a:t>Properties: </a:t>
            </a:r>
            <a:r>
              <a:rPr lang="en-US" sz="1400" dirty="0" smtClean="0">
                <a:solidFill>
                  <a:schemeClr val="tx1"/>
                </a:solidFill>
                <a:latin typeface="Berlin Sans FB" pitchFamily="34" charset="0"/>
              </a:rPr>
              <a:t>Analyze </a:t>
            </a:r>
            <a:r>
              <a:rPr lang="en-US" sz="1400" dirty="0">
                <a:solidFill>
                  <a:schemeClr val="tx1"/>
                </a:solidFill>
                <a:latin typeface="Berlin Sans FB" pitchFamily="34" charset="0"/>
              </a:rPr>
              <a:t>the attributes and properties of 2- and 3- dimensional figures and develop mathematical arguments about their relationships.</a:t>
            </a:r>
          </a:p>
          <a:p>
            <a:pPr algn="l">
              <a:spcBef>
                <a:spcPts val="0"/>
              </a:spcBef>
              <a:spcAft>
                <a:spcPts val="200"/>
              </a:spcAft>
            </a:pPr>
            <a:r>
              <a:rPr lang="en-US" sz="1400" b="1" dirty="0">
                <a:solidFill>
                  <a:schemeClr val="tx1">
                    <a:lumMod val="65000"/>
                    <a:lumOff val="35000"/>
                  </a:schemeClr>
                </a:solidFill>
                <a:latin typeface="Berlin Sans FB" pitchFamily="34" charset="0"/>
              </a:rPr>
              <a:t>PO 1. </a:t>
            </a:r>
            <a:r>
              <a:rPr lang="en-US" sz="1400" dirty="0">
                <a:solidFill>
                  <a:schemeClr val="tx1"/>
                </a:solidFill>
                <a:latin typeface="Berlin Sans FB" pitchFamily="34" charset="0"/>
              </a:rPr>
              <a:t>Define(pi) as the ratio between the circumference and diameter of a circle and explain the relationship among the diameter, radius, and circumference.</a:t>
            </a:r>
          </a:p>
          <a:p>
            <a:pPr algn="l">
              <a:spcBef>
                <a:spcPts val="0"/>
              </a:spcBef>
              <a:spcAft>
                <a:spcPts val="200"/>
              </a:spcAft>
            </a:pPr>
            <a:r>
              <a:rPr lang="en-US" sz="1400" b="1" dirty="0">
                <a:solidFill>
                  <a:schemeClr val="tx1">
                    <a:lumMod val="65000"/>
                    <a:lumOff val="35000"/>
                  </a:schemeClr>
                </a:solidFill>
                <a:latin typeface="Berlin Sans FB" pitchFamily="34" charset="0"/>
              </a:rPr>
              <a:t>Concept 4: </a:t>
            </a:r>
            <a:r>
              <a:rPr lang="en-US" sz="1400" b="1" dirty="0" smtClean="0">
                <a:solidFill>
                  <a:schemeClr val="tx1">
                    <a:lumMod val="65000"/>
                    <a:lumOff val="35000"/>
                  </a:schemeClr>
                </a:solidFill>
                <a:latin typeface="Berlin Sans FB" pitchFamily="34" charset="0"/>
              </a:rPr>
              <a:t>Measurement: </a:t>
            </a:r>
            <a:r>
              <a:rPr lang="en-US" sz="1400" dirty="0" smtClean="0">
                <a:solidFill>
                  <a:schemeClr val="tx1"/>
                </a:solidFill>
                <a:latin typeface="Berlin Sans FB" pitchFamily="34" charset="0"/>
              </a:rPr>
              <a:t>Understand </a:t>
            </a:r>
            <a:r>
              <a:rPr lang="en-US" sz="1400" dirty="0">
                <a:solidFill>
                  <a:schemeClr val="tx1"/>
                </a:solidFill>
                <a:latin typeface="Berlin Sans FB" pitchFamily="34" charset="0"/>
              </a:rPr>
              <a:t>and apply appropriate units of measure, measurement techniques, and formulas to determine measurements.</a:t>
            </a:r>
          </a:p>
          <a:p>
            <a:pPr algn="l">
              <a:spcBef>
                <a:spcPts val="0"/>
              </a:spcBef>
              <a:spcAft>
                <a:spcPts val="200"/>
              </a:spcAft>
            </a:pPr>
            <a:r>
              <a:rPr lang="en-US" sz="1400" b="1" dirty="0">
                <a:solidFill>
                  <a:schemeClr val="tx1">
                    <a:lumMod val="65000"/>
                    <a:lumOff val="35000"/>
                  </a:schemeClr>
                </a:solidFill>
                <a:latin typeface="Berlin Sans FB" pitchFamily="34" charset="0"/>
              </a:rPr>
              <a:t>PO 3. </a:t>
            </a:r>
            <a:r>
              <a:rPr lang="en-US" sz="1400" dirty="0">
                <a:solidFill>
                  <a:schemeClr val="tx1"/>
                </a:solidFill>
                <a:latin typeface="Berlin Sans FB" pitchFamily="34" charset="0"/>
              </a:rPr>
              <a:t>Estimate the measure of objects using a scale drawing or map. </a:t>
            </a:r>
          </a:p>
          <a:p>
            <a:pPr algn="l">
              <a:spcBef>
                <a:spcPts val="0"/>
              </a:spcBef>
              <a:spcAft>
                <a:spcPts val="200"/>
              </a:spcAft>
            </a:pPr>
            <a:r>
              <a:rPr lang="en-US" sz="1400" b="1" dirty="0">
                <a:solidFill>
                  <a:schemeClr val="tx1">
                    <a:lumMod val="65000"/>
                    <a:lumOff val="35000"/>
                  </a:schemeClr>
                </a:solidFill>
                <a:latin typeface="Berlin Sans FB" pitchFamily="34" charset="0"/>
              </a:rPr>
              <a:t>PO 4. </a:t>
            </a:r>
            <a:r>
              <a:rPr lang="en-US" sz="1400" dirty="0">
                <a:solidFill>
                  <a:schemeClr val="tx1"/>
                </a:solidFill>
                <a:latin typeface="Berlin Sans FB" pitchFamily="34" charset="0"/>
              </a:rPr>
              <a:t>Solve problems involving the area of simple polygons using formulas for rectangles and triangles. </a:t>
            </a:r>
          </a:p>
          <a:p>
            <a:pPr>
              <a:spcBef>
                <a:spcPts val="0"/>
              </a:spcBef>
              <a:spcAft>
                <a:spcPts val="200"/>
              </a:spcAft>
            </a:pPr>
            <a:endParaRPr lang="en-US" sz="1600" b="1" dirty="0" smtClean="0">
              <a:solidFill>
                <a:schemeClr val="tx1">
                  <a:lumMod val="65000"/>
                  <a:lumOff val="35000"/>
                </a:schemeClr>
              </a:solidFill>
              <a:latin typeface="Berlin Sans FB" pitchFamily="34" charset="0"/>
            </a:endParaRPr>
          </a:p>
          <a:p>
            <a:pPr>
              <a:spcBef>
                <a:spcPts val="0"/>
              </a:spcBef>
              <a:spcAft>
                <a:spcPts val="200"/>
              </a:spcAft>
            </a:pPr>
            <a:r>
              <a:rPr lang="en-US" sz="1600" b="1" dirty="0" smtClean="0">
                <a:solidFill>
                  <a:schemeClr val="tx1">
                    <a:lumMod val="65000"/>
                    <a:lumOff val="35000"/>
                  </a:schemeClr>
                </a:solidFill>
                <a:latin typeface="Berlin Sans FB" pitchFamily="34" charset="0"/>
              </a:rPr>
              <a:t>Strand </a:t>
            </a:r>
            <a:r>
              <a:rPr lang="en-US" sz="1600" b="1" dirty="0">
                <a:solidFill>
                  <a:schemeClr val="tx1">
                    <a:lumMod val="65000"/>
                    <a:lumOff val="35000"/>
                  </a:schemeClr>
                </a:solidFill>
                <a:latin typeface="Berlin Sans FB" pitchFamily="34" charset="0"/>
              </a:rPr>
              <a:t>1: Number and Operations </a:t>
            </a:r>
            <a:endParaRPr lang="en-US" sz="1600" b="1" dirty="0" smtClean="0">
              <a:solidFill>
                <a:schemeClr val="tx1">
                  <a:lumMod val="65000"/>
                  <a:lumOff val="35000"/>
                </a:schemeClr>
              </a:solidFill>
              <a:latin typeface="Berlin Sans FB" pitchFamily="34" charset="0"/>
            </a:endParaRPr>
          </a:p>
          <a:p>
            <a:pPr algn="l">
              <a:spcBef>
                <a:spcPts val="0"/>
              </a:spcBef>
              <a:spcAft>
                <a:spcPts val="200"/>
              </a:spcAft>
            </a:pPr>
            <a:r>
              <a:rPr lang="en-US" sz="1400" dirty="0">
                <a:solidFill>
                  <a:schemeClr val="tx1"/>
                </a:solidFill>
                <a:latin typeface="Berlin Sans FB" pitchFamily="34" charset="0"/>
              </a:rPr>
              <a:t>Number sense is the understanding of numbers and how they relate to each other and how they are used in specific context or real-world application. Students develop a sense of what numbers are, i.e., to use numbers and number relationships to acquire basic facts, to solve a wide variety of real-world problems, and to estimate to determine the reasonableness of results</a:t>
            </a:r>
            <a:r>
              <a:rPr lang="en-US" sz="1400" dirty="0" smtClean="0">
                <a:solidFill>
                  <a:schemeClr val="tx1"/>
                </a:solidFill>
                <a:latin typeface="Berlin Sans FB" pitchFamily="34" charset="0"/>
              </a:rPr>
              <a:t>.</a:t>
            </a:r>
            <a:endParaRPr lang="en-US" sz="1400" dirty="0">
              <a:solidFill>
                <a:schemeClr val="tx1"/>
              </a:solidFill>
              <a:latin typeface="Berlin Sans FB" pitchFamily="34" charset="0"/>
            </a:endParaRPr>
          </a:p>
          <a:p>
            <a:pPr algn="l">
              <a:spcBef>
                <a:spcPts val="0"/>
              </a:spcBef>
              <a:spcAft>
                <a:spcPts val="200"/>
              </a:spcAft>
            </a:pPr>
            <a:r>
              <a:rPr lang="en-US" sz="1400" b="1" dirty="0">
                <a:solidFill>
                  <a:schemeClr val="tx1">
                    <a:lumMod val="65000"/>
                    <a:lumOff val="35000"/>
                  </a:schemeClr>
                </a:solidFill>
                <a:latin typeface="Berlin Sans FB" pitchFamily="34" charset="0"/>
              </a:rPr>
              <a:t>Concept 2: Numerical </a:t>
            </a:r>
            <a:r>
              <a:rPr lang="en-US" sz="1400" b="1" dirty="0" smtClean="0">
                <a:solidFill>
                  <a:schemeClr val="tx1">
                    <a:lumMod val="65000"/>
                    <a:lumOff val="35000"/>
                  </a:schemeClr>
                </a:solidFill>
                <a:latin typeface="Berlin Sans FB" pitchFamily="34" charset="0"/>
              </a:rPr>
              <a:t>Operations: </a:t>
            </a:r>
            <a:r>
              <a:rPr lang="en-US" sz="1400" dirty="0" smtClean="0">
                <a:solidFill>
                  <a:schemeClr val="tx1"/>
                </a:solidFill>
                <a:latin typeface="Berlin Sans FB" pitchFamily="34" charset="0"/>
              </a:rPr>
              <a:t>Understand </a:t>
            </a:r>
            <a:r>
              <a:rPr lang="en-US" sz="1400" dirty="0">
                <a:solidFill>
                  <a:schemeClr val="tx1"/>
                </a:solidFill>
                <a:latin typeface="Berlin Sans FB" pitchFamily="34" charset="0"/>
              </a:rPr>
              <a:t>and apply numerical operations and their relationship to one another.</a:t>
            </a:r>
          </a:p>
          <a:p>
            <a:pPr algn="l">
              <a:spcBef>
                <a:spcPts val="0"/>
              </a:spcBef>
              <a:spcAft>
                <a:spcPts val="200"/>
              </a:spcAft>
            </a:pPr>
            <a:r>
              <a:rPr lang="en-US" sz="1400" b="1" dirty="0">
                <a:solidFill>
                  <a:schemeClr val="tx1">
                    <a:lumMod val="65000"/>
                    <a:lumOff val="35000"/>
                  </a:schemeClr>
                </a:solidFill>
                <a:latin typeface="Berlin Sans FB" pitchFamily="34" charset="0"/>
              </a:rPr>
              <a:t>PO 2. </a:t>
            </a:r>
            <a:r>
              <a:rPr lang="en-US" sz="1400" dirty="0">
                <a:solidFill>
                  <a:schemeClr val="tx1"/>
                </a:solidFill>
                <a:latin typeface="Berlin Sans FB" pitchFamily="34" charset="0"/>
              </a:rPr>
              <a:t>Multiply multi-digit decimals through </a:t>
            </a:r>
            <a:r>
              <a:rPr lang="en-US" sz="1400" dirty="0" smtClean="0">
                <a:solidFill>
                  <a:schemeClr val="tx1"/>
                </a:solidFill>
                <a:latin typeface="Berlin Sans FB" pitchFamily="34" charset="0"/>
              </a:rPr>
              <a:t>thousandths</a:t>
            </a:r>
            <a:r>
              <a:rPr lang="en-US" sz="1400" dirty="0">
                <a:solidFill>
                  <a:schemeClr val="tx1"/>
                </a:solidFill>
                <a:latin typeface="Berlin Sans FB" pitchFamily="34" charset="0"/>
              </a:rPr>
              <a:t>.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3d_city_models watermark.gif"/>
          <p:cNvPicPr>
            <a:picLocks noChangeAspect="1"/>
          </p:cNvPicPr>
          <p:nvPr/>
        </p:nvPicPr>
        <p:blipFill>
          <a:blip r:embed="rId2" cstate="print"/>
          <a:stretch>
            <a:fillRect/>
          </a:stretch>
        </p:blipFill>
        <p:spPr>
          <a:xfrm>
            <a:off x="0" y="-1"/>
            <a:ext cx="9144000" cy="6769851"/>
          </a:xfrm>
          <a:prstGeom prst="rect">
            <a:avLst/>
          </a:prstGeom>
        </p:spPr>
      </p:pic>
      <p:sp>
        <p:nvSpPr>
          <p:cNvPr id="2" name="Title 1"/>
          <p:cNvSpPr>
            <a:spLocks noGrp="1"/>
          </p:cNvSpPr>
          <p:nvPr>
            <p:ph type="ctrTitle"/>
          </p:nvPr>
        </p:nvSpPr>
        <p:spPr>
          <a:xfrm>
            <a:off x="304800" y="0"/>
            <a:ext cx="8534400" cy="1470025"/>
          </a:xfrm>
        </p:spPr>
        <p:txBody>
          <a:bodyPr>
            <a:normAutofit fontScale="90000"/>
          </a:bodyPr>
          <a:lstStyle/>
          <a:p>
            <a:r>
              <a:rPr lang="en-US" sz="5400" dirty="0" smtClean="0">
                <a:latin typeface="Berlin Sans FB" pitchFamily="34" charset="0"/>
              </a:rPr>
              <a:t>Curriculum-Framing Questions</a:t>
            </a:r>
            <a:endParaRPr lang="en-US" sz="5400" dirty="0">
              <a:latin typeface="Berlin Sans FB" pitchFamily="34" charset="0"/>
            </a:endParaRPr>
          </a:p>
        </p:txBody>
      </p:sp>
      <p:sp>
        <p:nvSpPr>
          <p:cNvPr id="3" name="Subtitle 2"/>
          <p:cNvSpPr>
            <a:spLocks noGrp="1"/>
          </p:cNvSpPr>
          <p:nvPr>
            <p:ph type="subTitle" idx="1"/>
          </p:nvPr>
        </p:nvSpPr>
        <p:spPr>
          <a:xfrm>
            <a:off x="152400" y="1295400"/>
            <a:ext cx="8839200" cy="5562600"/>
          </a:xfrm>
        </p:spPr>
        <p:txBody>
          <a:bodyPr>
            <a:normAutofit fontScale="92500" lnSpcReduction="10000"/>
          </a:bodyPr>
          <a:lstStyle/>
          <a:p>
            <a:r>
              <a:rPr lang="en-US" sz="2600" b="1" cap="small" dirty="0" smtClean="0">
                <a:solidFill>
                  <a:schemeClr val="tx1">
                    <a:lumMod val="65000"/>
                    <a:lumOff val="35000"/>
                  </a:schemeClr>
                </a:solidFill>
                <a:latin typeface="Berlin Sans FB" pitchFamily="34" charset="0"/>
              </a:rPr>
              <a:t>Essential Question:</a:t>
            </a:r>
          </a:p>
          <a:p>
            <a:r>
              <a:rPr lang="en-US" sz="2000" dirty="0" smtClean="0">
                <a:solidFill>
                  <a:schemeClr val="tx1"/>
                </a:solidFill>
                <a:latin typeface="Berlin Sans FB" pitchFamily="34" charset="0"/>
              </a:rPr>
              <a:t>How </a:t>
            </a:r>
            <a:r>
              <a:rPr lang="en-US" sz="2000" dirty="0">
                <a:solidFill>
                  <a:schemeClr val="tx1"/>
                </a:solidFill>
                <a:latin typeface="Berlin Sans FB" pitchFamily="34" charset="0"/>
              </a:rPr>
              <a:t>much does it cost</a:t>
            </a:r>
            <a:r>
              <a:rPr lang="en-US" sz="2000" dirty="0" smtClean="0">
                <a:solidFill>
                  <a:schemeClr val="tx1"/>
                </a:solidFill>
                <a:latin typeface="Berlin Sans FB" pitchFamily="34" charset="0"/>
              </a:rPr>
              <a:t>?</a:t>
            </a:r>
          </a:p>
          <a:p>
            <a:endParaRPr lang="en-US" sz="1300" dirty="0" smtClean="0">
              <a:solidFill>
                <a:schemeClr val="tx1"/>
              </a:solidFill>
              <a:latin typeface="Berlin Sans FB" pitchFamily="34" charset="0"/>
            </a:endParaRPr>
          </a:p>
          <a:p>
            <a:r>
              <a:rPr lang="en-US" sz="2600" b="1" cap="small" dirty="0" smtClean="0">
                <a:solidFill>
                  <a:schemeClr val="tx1">
                    <a:lumMod val="65000"/>
                    <a:lumOff val="35000"/>
                  </a:schemeClr>
                </a:solidFill>
                <a:latin typeface="Berlin Sans FB" pitchFamily="34" charset="0"/>
              </a:rPr>
              <a:t>Unit Question:</a:t>
            </a:r>
            <a:endParaRPr lang="en-US" sz="2600" b="1" dirty="0">
              <a:solidFill>
                <a:schemeClr val="tx1">
                  <a:lumMod val="65000"/>
                  <a:lumOff val="35000"/>
                </a:schemeClr>
              </a:solidFill>
              <a:latin typeface="Berlin Sans FB" pitchFamily="34" charset="0"/>
            </a:endParaRPr>
          </a:p>
          <a:p>
            <a:r>
              <a:rPr lang="en-US" sz="2000" dirty="0">
                <a:solidFill>
                  <a:schemeClr val="tx1"/>
                </a:solidFill>
                <a:latin typeface="Berlin Sans FB" pitchFamily="34" charset="0"/>
              </a:rPr>
              <a:t>How does cost affect design decisions? </a:t>
            </a:r>
            <a:endParaRPr lang="en-US" sz="2000" dirty="0" smtClean="0">
              <a:solidFill>
                <a:schemeClr val="tx1"/>
              </a:solidFill>
              <a:latin typeface="Berlin Sans FB" pitchFamily="34" charset="0"/>
            </a:endParaRPr>
          </a:p>
          <a:p>
            <a:endParaRPr lang="en-US" sz="1300" dirty="0">
              <a:solidFill>
                <a:schemeClr val="tx1"/>
              </a:solidFill>
              <a:latin typeface="Berlin Sans FB" pitchFamily="34" charset="0"/>
            </a:endParaRPr>
          </a:p>
          <a:p>
            <a:r>
              <a:rPr lang="en-US" sz="2600" b="1" cap="small" dirty="0" smtClean="0">
                <a:solidFill>
                  <a:schemeClr val="tx1">
                    <a:lumMod val="65000"/>
                    <a:lumOff val="35000"/>
                  </a:schemeClr>
                </a:solidFill>
                <a:latin typeface="Berlin Sans FB" pitchFamily="34" charset="0"/>
              </a:rPr>
              <a:t>Content Questions:</a:t>
            </a:r>
          </a:p>
          <a:p>
            <a:r>
              <a:rPr lang="en-US" sz="2000" dirty="0" smtClean="0">
                <a:solidFill>
                  <a:schemeClr val="tx1"/>
                </a:solidFill>
                <a:latin typeface="Berlin Sans FB" pitchFamily="34" charset="0"/>
              </a:rPr>
              <a:t>What </a:t>
            </a:r>
            <a:r>
              <a:rPr lang="en-US" sz="2000" dirty="0">
                <a:solidFill>
                  <a:schemeClr val="tx1"/>
                </a:solidFill>
                <a:latin typeface="Berlin Sans FB" pitchFamily="34" charset="0"/>
              </a:rPr>
              <a:t>is the formula for the area of a rectangle? </a:t>
            </a:r>
          </a:p>
          <a:p>
            <a:r>
              <a:rPr lang="en-US" sz="2000" dirty="0">
                <a:solidFill>
                  <a:schemeClr val="tx1"/>
                </a:solidFill>
                <a:latin typeface="Berlin Sans FB" pitchFamily="34" charset="0"/>
              </a:rPr>
              <a:t>What is the formula for the area of a triangle? </a:t>
            </a:r>
          </a:p>
          <a:p>
            <a:r>
              <a:rPr lang="en-US" sz="2000" dirty="0">
                <a:solidFill>
                  <a:schemeClr val="tx1"/>
                </a:solidFill>
                <a:latin typeface="Berlin Sans FB" pitchFamily="34" charset="0"/>
              </a:rPr>
              <a:t>What is the formula for the area of a square? </a:t>
            </a:r>
          </a:p>
          <a:p>
            <a:r>
              <a:rPr lang="en-US" sz="2000" dirty="0">
                <a:solidFill>
                  <a:schemeClr val="tx1"/>
                </a:solidFill>
                <a:latin typeface="Berlin Sans FB" pitchFamily="34" charset="0"/>
              </a:rPr>
              <a:t>What is the formula for the area of a pentagon? </a:t>
            </a:r>
          </a:p>
          <a:p>
            <a:r>
              <a:rPr lang="en-US" sz="2000" dirty="0">
                <a:solidFill>
                  <a:schemeClr val="tx1"/>
                </a:solidFill>
                <a:latin typeface="Berlin Sans FB" pitchFamily="34" charset="0"/>
              </a:rPr>
              <a:t>What is the formula for the area of a hexagon? </a:t>
            </a:r>
          </a:p>
          <a:p>
            <a:r>
              <a:rPr lang="en-US" sz="2000" dirty="0">
                <a:solidFill>
                  <a:schemeClr val="tx1"/>
                </a:solidFill>
                <a:latin typeface="Berlin Sans FB" pitchFamily="34" charset="0"/>
              </a:rPr>
              <a:t>What is the formula for the area of an octagon? </a:t>
            </a:r>
          </a:p>
          <a:p>
            <a:r>
              <a:rPr lang="en-US" sz="2000" dirty="0">
                <a:solidFill>
                  <a:schemeClr val="tx1"/>
                </a:solidFill>
                <a:latin typeface="Berlin Sans FB" pitchFamily="34" charset="0"/>
              </a:rPr>
              <a:t>What is the formula for the area of a circle?</a:t>
            </a:r>
          </a:p>
          <a:p>
            <a:r>
              <a:rPr lang="en-US" sz="2000" dirty="0">
                <a:solidFill>
                  <a:schemeClr val="tx1"/>
                </a:solidFill>
                <a:latin typeface="Berlin Sans FB" pitchFamily="34" charset="0"/>
              </a:rPr>
              <a:t>What is the value of having a scale model?</a:t>
            </a:r>
          </a:p>
          <a:p>
            <a:r>
              <a:rPr lang="en-US" sz="2000" dirty="0">
                <a:solidFill>
                  <a:schemeClr val="tx1"/>
                </a:solidFill>
                <a:latin typeface="Berlin Sans FB" pitchFamily="34" charset="0"/>
              </a:rPr>
              <a:t>What is the algorithm for multiplying decimals?</a:t>
            </a:r>
          </a:p>
          <a:p>
            <a:r>
              <a:rPr lang="en-US" sz="2000" dirty="0">
                <a:solidFill>
                  <a:schemeClr val="tx1"/>
                </a:solidFill>
                <a:latin typeface="Berlin Sans FB" pitchFamily="34" charset="0"/>
              </a:rPr>
              <a:t>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3d_city_models watermark.gif"/>
          <p:cNvPicPr>
            <a:picLocks noChangeAspect="1"/>
          </p:cNvPicPr>
          <p:nvPr/>
        </p:nvPicPr>
        <p:blipFill>
          <a:blip r:embed="rId2" cstate="print"/>
          <a:stretch>
            <a:fillRect/>
          </a:stretch>
        </p:blipFill>
        <p:spPr>
          <a:xfrm>
            <a:off x="0" y="-1"/>
            <a:ext cx="9144000" cy="6769851"/>
          </a:xfrm>
          <a:prstGeom prst="rect">
            <a:avLst/>
          </a:prstGeom>
        </p:spPr>
      </p:pic>
      <p:sp>
        <p:nvSpPr>
          <p:cNvPr id="2" name="Title 1"/>
          <p:cNvSpPr>
            <a:spLocks noGrp="1"/>
          </p:cNvSpPr>
          <p:nvPr>
            <p:ph type="ctrTitle"/>
          </p:nvPr>
        </p:nvSpPr>
        <p:spPr>
          <a:xfrm>
            <a:off x="762000" y="0"/>
            <a:ext cx="7772400" cy="1470025"/>
          </a:xfrm>
        </p:spPr>
        <p:txBody>
          <a:bodyPr>
            <a:normAutofit/>
          </a:bodyPr>
          <a:lstStyle/>
          <a:p>
            <a:r>
              <a:rPr lang="en-US" sz="5400" dirty="0" smtClean="0">
                <a:latin typeface="Berlin Sans FB" pitchFamily="34" charset="0"/>
              </a:rPr>
              <a:t>Student Objectives</a:t>
            </a:r>
            <a:endParaRPr lang="en-US" sz="5400" dirty="0">
              <a:latin typeface="Berlin Sans FB" pitchFamily="34" charset="0"/>
            </a:endParaRPr>
          </a:p>
        </p:txBody>
      </p:sp>
      <p:sp>
        <p:nvSpPr>
          <p:cNvPr id="3" name="Subtitle 2"/>
          <p:cNvSpPr>
            <a:spLocks noGrp="1"/>
          </p:cNvSpPr>
          <p:nvPr>
            <p:ph type="subTitle" idx="1"/>
          </p:nvPr>
        </p:nvSpPr>
        <p:spPr>
          <a:xfrm>
            <a:off x="152400" y="1295400"/>
            <a:ext cx="8839200" cy="5562600"/>
          </a:xfrm>
        </p:spPr>
        <p:txBody>
          <a:bodyPr>
            <a:normAutofit lnSpcReduction="10000"/>
          </a:bodyPr>
          <a:lstStyle/>
          <a:p>
            <a:pPr lvl="0" algn="l">
              <a:buFont typeface="Wingdings" pitchFamily="2" charset="2"/>
              <a:buChar char="§"/>
            </a:pPr>
            <a:r>
              <a:rPr lang="en-US" dirty="0">
                <a:solidFill>
                  <a:schemeClr val="tx1"/>
                </a:solidFill>
                <a:latin typeface="Berlin Sans FB" pitchFamily="34" charset="0"/>
              </a:rPr>
              <a:t>Decide each group participants role</a:t>
            </a:r>
            <a:endParaRPr lang="en-US" sz="4400" dirty="0">
              <a:solidFill>
                <a:schemeClr val="tx1"/>
              </a:solidFill>
              <a:latin typeface="Berlin Sans FB" pitchFamily="34" charset="0"/>
            </a:endParaRPr>
          </a:p>
          <a:p>
            <a:pPr lvl="0" algn="l">
              <a:buFont typeface="Wingdings" pitchFamily="2" charset="2"/>
              <a:buChar char="§"/>
            </a:pPr>
            <a:r>
              <a:rPr lang="en-US" dirty="0">
                <a:solidFill>
                  <a:schemeClr val="tx1"/>
                </a:solidFill>
                <a:latin typeface="Berlin Sans FB" pitchFamily="34" charset="0"/>
              </a:rPr>
              <a:t>Plan a 3-D city model</a:t>
            </a:r>
            <a:endParaRPr lang="en-US" sz="4400" dirty="0">
              <a:solidFill>
                <a:schemeClr val="tx1"/>
              </a:solidFill>
              <a:latin typeface="Berlin Sans FB" pitchFamily="34" charset="0"/>
            </a:endParaRPr>
          </a:p>
          <a:p>
            <a:pPr lvl="0" algn="l">
              <a:buFont typeface="Wingdings" pitchFamily="2" charset="2"/>
              <a:buChar char="§"/>
            </a:pPr>
            <a:r>
              <a:rPr lang="en-US" dirty="0">
                <a:solidFill>
                  <a:schemeClr val="tx1"/>
                </a:solidFill>
                <a:latin typeface="Berlin Sans FB" pitchFamily="34" charset="0"/>
              </a:rPr>
              <a:t>Estimate costs for each building</a:t>
            </a:r>
            <a:endParaRPr lang="en-US" sz="4400" dirty="0">
              <a:solidFill>
                <a:schemeClr val="tx1"/>
              </a:solidFill>
              <a:latin typeface="Berlin Sans FB" pitchFamily="34" charset="0"/>
            </a:endParaRPr>
          </a:p>
          <a:p>
            <a:pPr lvl="0" algn="l">
              <a:buFont typeface="Wingdings" pitchFamily="2" charset="2"/>
              <a:buChar char="§"/>
            </a:pPr>
            <a:r>
              <a:rPr lang="en-US" dirty="0">
                <a:solidFill>
                  <a:schemeClr val="tx1"/>
                </a:solidFill>
                <a:latin typeface="Berlin Sans FB" pitchFamily="34" charset="0"/>
              </a:rPr>
              <a:t>Design buildings</a:t>
            </a:r>
            <a:endParaRPr lang="en-US" sz="4400" dirty="0">
              <a:solidFill>
                <a:schemeClr val="tx1"/>
              </a:solidFill>
              <a:latin typeface="Berlin Sans FB" pitchFamily="34" charset="0"/>
            </a:endParaRPr>
          </a:p>
          <a:p>
            <a:pPr lvl="0" algn="l">
              <a:buFont typeface="Wingdings" pitchFamily="2" charset="2"/>
              <a:buChar char="§"/>
            </a:pPr>
            <a:r>
              <a:rPr lang="en-US" dirty="0">
                <a:solidFill>
                  <a:schemeClr val="tx1"/>
                </a:solidFill>
                <a:latin typeface="Berlin Sans FB" pitchFamily="34" charset="0"/>
              </a:rPr>
              <a:t>Construct buildings</a:t>
            </a:r>
            <a:endParaRPr lang="en-US" sz="4400" dirty="0">
              <a:solidFill>
                <a:schemeClr val="tx1"/>
              </a:solidFill>
              <a:latin typeface="Berlin Sans FB" pitchFamily="34" charset="0"/>
            </a:endParaRPr>
          </a:p>
          <a:p>
            <a:pPr lvl="0" algn="l">
              <a:buFont typeface="Wingdings" pitchFamily="2" charset="2"/>
              <a:buChar char="§"/>
            </a:pPr>
            <a:r>
              <a:rPr lang="en-US" dirty="0">
                <a:solidFill>
                  <a:schemeClr val="tx1"/>
                </a:solidFill>
                <a:latin typeface="Berlin Sans FB" pitchFamily="34" charset="0"/>
              </a:rPr>
              <a:t>Calculate actual size based on scale relationship</a:t>
            </a:r>
            <a:endParaRPr lang="en-US" sz="4400" dirty="0">
              <a:solidFill>
                <a:schemeClr val="tx1"/>
              </a:solidFill>
              <a:latin typeface="Berlin Sans FB" pitchFamily="34" charset="0"/>
            </a:endParaRPr>
          </a:p>
          <a:p>
            <a:pPr lvl="0" algn="l">
              <a:buFont typeface="Wingdings" pitchFamily="2" charset="2"/>
              <a:buChar char="§"/>
            </a:pPr>
            <a:r>
              <a:rPr lang="en-US" dirty="0">
                <a:solidFill>
                  <a:schemeClr val="tx1"/>
                </a:solidFill>
                <a:latin typeface="Berlin Sans FB" pitchFamily="34" charset="0"/>
              </a:rPr>
              <a:t>Compute actual costs (multiplying with decimals to the hundredths place)</a:t>
            </a:r>
            <a:endParaRPr lang="en-US" sz="4400" dirty="0">
              <a:solidFill>
                <a:schemeClr val="tx1"/>
              </a:solidFill>
              <a:latin typeface="Berlin Sans FB" pitchFamily="34" charset="0"/>
            </a:endParaRPr>
          </a:p>
          <a:p>
            <a:pPr lvl="0" algn="l">
              <a:buFont typeface="Wingdings" pitchFamily="2" charset="2"/>
              <a:buChar char="§"/>
            </a:pPr>
            <a:r>
              <a:rPr lang="en-US" dirty="0">
                <a:solidFill>
                  <a:schemeClr val="tx1"/>
                </a:solidFill>
                <a:latin typeface="Berlin Sans FB" pitchFamily="34" charset="0"/>
              </a:rPr>
              <a:t>Revise plan if needed to stay in budget</a:t>
            </a:r>
            <a:endParaRPr lang="en-US" sz="4400" dirty="0">
              <a:solidFill>
                <a:schemeClr val="tx1"/>
              </a:solidFill>
              <a:latin typeface="Berlin Sans FB" pitchFamily="34" charset="0"/>
            </a:endParaRPr>
          </a:p>
          <a:p>
            <a:pPr lvl="0" algn="l">
              <a:buFont typeface="Wingdings" pitchFamily="2" charset="2"/>
              <a:buChar char="§"/>
            </a:pPr>
            <a:r>
              <a:rPr lang="en-US" dirty="0">
                <a:solidFill>
                  <a:schemeClr val="tx1"/>
                </a:solidFill>
                <a:latin typeface="Berlin Sans FB" pitchFamily="34" charset="0"/>
              </a:rPr>
              <a:t>Assemble final city</a:t>
            </a:r>
            <a:endParaRPr lang="en-US" sz="4400" dirty="0">
              <a:solidFill>
                <a:schemeClr val="tx1"/>
              </a:solidFill>
              <a:latin typeface="Berlin Sans FB" pitchFamily="34" charset="0"/>
            </a:endParaRPr>
          </a:p>
          <a:p>
            <a:pPr lvl="1" algn="l">
              <a:spcAft>
                <a:spcPts val="600"/>
              </a:spcAft>
              <a:buFont typeface="Arial" pitchFamily="34" charset="0"/>
              <a:buChar char="•"/>
            </a:pPr>
            <a:endParaRPr lang="en-US" sz="2200" dirty="0">
              <a:solidFill>
                <a:schemeClr val="tx1"/>
              </a:solidFill>
              <a:latin typeface="Berlin Sans FB"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3d_city_models watermark.gif"/>
          <p:cNvPicPr>
            <a:picLocks noChangeAspect="1"/>
          </p:cNvPicPr>
          <p:nvPr/>
        </p:nvPicPr>
        <p:blipFill>
          <a:blip r:embed="rId2" cstate="print"/>
          <a:stretch>
            <a:fillRect/>
          </a:stretch>
        </p:blipFill>
        <p:spPr>
          <a:xfrm>
            <a:off x="0" y="-1"/>
            <a:ext cx="9144000" cy="6769851"/>
          </a:xfrm>
          <a:prstGeom prst="rect">
            <a:avLst/>
          </a:prstGeom>
        </p:spPr>
      </p:pic>
      <p:sp>
        <p:nvSpPr>
          <p:cNvPr id="2" name="Title 1"/>
          <p:cNvSpPr>
            <a:spLocks noGrp="1"/>
          </p:cNvSpPr>
          <p:nvPr>
            <p:ph type="ctrTitle"/>
          </p:nvPr>
        </p:nvSpPr>
        <p:spPr>
          <a:xfrm>
            <a:off x="304800" y="0"/>
            <a:ext cx="8534400" cy="1470025"/>
          </a:xfrm>
        </p:spPr>
        <p:txBody>
          <a:bodyPr>
            <a:normAutofit/>
          </a:bodyPr>
          <a:lstStyle/>
          <a:p>
            <a:r>
              <a:rPr lang="en-US" sz="5400" dirty="0" smtClean="0">
                <a:latin typeface="Berlin Sans FB" pitchFamily="34" charset="0"/>
              </a:rPr>
              <a:t>21</a:t>
            </a:r>
            <a:r>
              <a:rPr lang="en-US" sz="5400" baseline="30000" dirty="0" smtClean="0">
                <a:latin typeface="Berlin Sans FB" pitchFamily="34" charset="0"/>
              </a:rPr>
              <a:t>st</a:t>
            </a:r>
            <a:r>
              <a:rPr lang="en-US" sz="5400" dirty="0" smtClean="0">
                <a:latin typeface="Berlin Sans FB" pitchFamily="34" charset="0"/>
              </a:rPr>
              <a:t> Century Skills</a:t>
            </a:r>
            <a:endParaRPr lang="en-US" sz="5400" dirty="0">
              <a:latin typeface="Berlin Sans FB" pitchFamily="34" charset="0"/>
            </a:endParaRPr>
          </a:p>
        </p:txBody>
      </p:sp>
      <p:sp>
        <p:nvSpPr>
          <p:cNvPr id="3" name="Subtitle 2"/>
          <p:cNvSpPr>
            <a:spLocks noGrp="1"/>
          </p:cNvSpPr>
          <p:nvPr>
            <p:ph type="subTitle" idx="1"/>
          </p:nvPr>
        </p:nvSpPr>
        <p:spPr>
          <a:xfrm>
            <a:off x="152400" y="1295400"/>
            <a:ext cx="8839200" cy="5562600"/>
          </a:xfrm>
        </p:spPr>
        <p:txBody>
          <a:bodyPr>
            <a:normAutofit/>
          </a:bodyPr>
          <a:lstStyle/>
          <a:p>
            <a:pPr algn="l"/>
            <a:r>
              <a:rPr lang="en-US" sz="2800" dirty="0" smtClean="0">
                <a:solidFill>
                  <a:schemeClr val="tx1">
                    <a:lumMod val="65000"/>
                    <a:lumOff val="35000"/>
                  </a:schemeClr>
                </a:solidFill>
                <a:latin typeface="Berlin Sans FB" pitchFamily="34" charset="0"/>
              </a:rPr>
              <a:t>Creativity and Innovation </a:t>
            </a:r>
            <a:r>
              <a:rPr lang="en-US" sz="2800" dirty="0" smtClean="0">
                <a:solidFill>
                  <a:schemeClr val="tx1"/>
                </a:solidFill>
                <a:latin typeface="Berlin Sans FB" pitchFamily="34" charset="0"/>
              </a:rPr>
              <a:t>– </a:t>
            </a:r>
            <a:r>
              <a:rPr lang="en-US" sz="2400" dirty="0" smtClean="0">
                <a:solidFill>
                  <a:schemeClr val="tx1"/>
                </a:solidFill>
                <a:latin typeface="Berlin Sans FB" pitchFamily="34" charset="0"/>
              </a:rPr>
              <a:t>students will have the opportunity to determine public needs and design a future city.</a:t>
            </a:r>
          </a:p>
          <a:p>
            <a:pPr algn="l"/>
            <a:endParaRPr lang="en-US" sz="1200" dirty="0" smtClean="0">
              <a:solidFill>
                <a:schemeClr val="tx1"/>
              </a:solidFill>
              <a:latin typeface="Berlin Sans FB" pitchFamily="34" charset="0"/>
            </a:endParaRPr>
          </a:p>
          <a:p>
            <a:pPr algn="l"/>
            <a:r>
              <a:rPr lang="en-US" sz="2800" dirty="0" smtClean="0">
                <a:solidFill>
                  <a:schemeClr val="tx1">
                    <a:lumMod val="65000"/>
                    <a:lumOff val="35000"/>
                  </a:schemeClr>
                </a:solidFill>
                <a:latin typeface="Berlin Sans FB" pitchFamily="34" charset="0"/>
              </a:rPr>
              <a:t>Critical thinking and Problem Solving </a:t>
            </a:r>
            <a:r>
              <a:rPr lang="en-US" sz="2800" dirty="0" smtClean="0">
                <a:solidFill>
                  <a:schemeClr val="tx1"/>
                </a:solidFill>
                <a:latin typeface="Berlin Sans FB" pitchFamily="34" charset="0"/>
              </a:rPr>
              <a:t>– </a:t>
            </a:r>
            <a:r>
              <a:rPr lang="en-US" sz="2400" dirty="0" smtClean="0">
                <a:solidFill>
                  <a:schemeClr val="tx1"/>
                </a:solidFill>
                <a:latin typeface="Berlin Sans FB" pitchFamily="34" charset="0"/>
              </a:rPr>
              <a:t>students will need to make choices based on design to meet budgetary guidelines.</a:t>
            </a:r>
          </a:p>
          <a:p>
            <a:pPr algn="l"/>
            <a:endParaRPr lang="en-US" sz="1200" dirty="0" smtClean="0">
              <a:solidFill>
                <a:schemeClr val="tx1">
                  <a:lumMod val="65000"/>
                  <a:lumOff val="35000"/>
                </a:schemeClr>
              </a:solidFill>
              <a:latin typeface="Berlin Sans FB" pitchFamily="34" charset="0"/>
            </a:endParaRPr>
          </a:p>
          <a:p>
            <a:pPr algn="l"/>
            <a:r>
              <a:rPr lang="en-US" sz="2800" dirty="0" smtClean="0">
                <a:solidFill>
                  <a:schemeClr val="tx1">
                    <a:lumMod val="65000"/>
                    <a:lumOff val="35000"/>
                  </a:schemeClr>
                </a:solidFill>
                <a:latin typeface="Berlin Sans FB" pitchFamily="34" charset="0"/>
              </a:rPr>
              <a:t>Communication and Collaboration </a:t>
            </a:r>
            <a:r>
              <a:rPr lang="en-US" sz="2800" dirty="0" smtClean="0">
                <a:solidFill>
                  <a:schemeClr val="tx1"/>
                </a:solidFill>
                <a:latin typeface="Berlin Sans FB" pitchFamily="34" charset="0"/>
              </a:rPr>
              <a:t>– </a:t>
            </a:r>
            <a:r>
              <a:rPr lang="en-US" sz="2400" dirty="0" smtClean="0">
                <a:solidFill>
                  <a:schemeClr val="tx1"/>
                </a:solidFill>
                <a:latin typeface="Berlin Sans FB" pitchFamily="34" charset="0"/>
              </a:rPr>
              <a:t>students will need to demonstrate flexibility and the ability to work collaboratively.</a:t>
            </a:r>
          </a:p>
          <a:p>
            <a:pPr algn="l"/>
            <a:endParaRPr lang="en-US" sz="1200" dirty="0" smtClean="0">
              <a:solidFill>
                <a:schemeClr val="tx1">
                  <a:lumMod val="65000"/>
                  <a:lumOff val="35000"/>
                </a:schemeClr>
              </a:solidFill>
              <a:latin typeface="Berlin Sans FB" pitchFamily="34" charset="0"/>
            </a:endParaRPr>
          </a:p>
          <a:p>
            <a:pPr algn="l"/>
            <a:r>
              <a:rPr lang="en-US" sz="2800" dirty="0" smtClean="0">
                <a:solidFill>
                  <a:schemeClr val="tx1">
                    <a:lumMod val="65000"/>
                    <a:lumOff val="35000"/>
                  </a:schemeClr>
                </a:solidFill>
                <a:latin typeface="Berlin Sans FB" pitchFamily="34" charset="0"/>
              </a:rPr>
              <a:t>Productivity and Accountability </a:t>
            </a:r>
            <a:r>
              <a:rPr lang="en-US" sz="2800" dirty="0" smtClean="0">
                <a:solidFill>
                  <a:schemeClr val="tx1"/>
                </a:solidFill>
                <a:latin typeface="Berlin Sans FB" pitchFamily="34" charset="0"/>
              </a:rPr>
              <a:t>– </a:t>
            </a:r>
            <a:r>
              <a:rPr lang="en-US" sz="2400" dirty="0" smtClean="0">
                <a:solidFill>
                  <a:schemeClr val="tx1"/>
                </a:solidFill>
                <a:latin typeface="Berlin Sans FB" pitchFamily="34" charset="0"/>
              </a:rPr>
              <a:t>students will need to be responsible for their individual contributions to the team project.</a:t>
            </a:r>
          </a:p>
          <a:p>
            <a:pPr algn="l"/>
            <a:endParaRPr lang="en-US" sz="1200" dirty="0" smtClean="0">
              <a:solidFill>
                <a:schemeClr val="tx1"/>
              </a:solidFill>
              <a:latin typeface="Berlin Sans FB" pitchFamily="34" charset="0"/>
            </a:endParaRPr>
          </a:p>
          <a:p>
            <a:pPr algn="l"/>
            <a:r>
              <a:rPr lang="en-US" sz="2800" dirty="0" smtClean="0">
                <a:solidFill>
                  <a:schemeClr val="tx1">
                    <a:lumMod val="65000"/>
                    <a:lumOff val="35000"/>
                  </a:schemeClr>
                </a:solidFill>
                <a:latin typeface="Berlin Sans FB" pitchFamily="34" charset="0"/>
              </a:rPr>
              <a:t>Leadership and Responsibility </a:t>
            </a:r>
            <a:r>
              <a:rPr lang="en-US" sz="2800" dirty="0" smtClean="0">
                <a:solidFill>
                  <a:schemeClr val="tx1"/>
                </a:solidFill>
                <a:latin typeface="Berlin Sans FB" pitchFamily="34" charset="0"/>
              </a:rPr>
              <a:t>– </a:t>
            </a:r>
            <a:r>
              <a:rPr lang="en-US" sz="2400" dirty="0" smtClean="0">
                <a:solidFill>
                  <a:schemeClr val="tx1"/>
                </a:solidFill>
                <a:latin typeface="Berlin Sans FB" pitchFamily="34" charset="0"/>
              </a:rPr>
              <a:t>students will need to acknowledge individual strengths and think and act as a team.</a:t>
            </a:r>
          </a:p>
          <a:p>
            <a:pPr algn="l"/>
            <a:endParaRPr lang="en-US" sz="2800" dirty="0" smtClean="0">
              <a:solidFill>
                <a:schemeClr val="tx1"/>
              </a:solidFill>
              <a:latin typeface="Berlin Sans FB"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3d_city_models watermark.gif"/>
          <p:cNvPicPr>
            <a:picLocks noChangeAspect="1"/>
          </p:cNvPicPr>
          <p:nvPr/>
        </p:nvPicPr>
        <p:blipFill>
          <a:blip r:embed="rId3" cstate="print"/>
          <a:stretch>
            <a:fillRect/>
          </a:stretch>
        </p:blipFill>
        <p:spPr>
          <a:xfrm>
            <a:off x="0" y="-1"/>
            <a:ext cx="9144000" cy="6769851"/>
          </a:xfrm>
          <a:prstGeom prst="rect">
            <a:avLst/>
          </a:prstGeom>
        </p:spPr>
      </p:pic>
      <p:sp>
        <p:nvSpPr>
          <p:cNvPr id="2" name="Title 1"/>
          <p:cNvSpPr>
            <a:spLocks noGrp="1"/>
          </p:cNvSpPr>
          <p:nvPr>
            <p:ph type="ctrTitle"/>
          </p:nvPr>
        </p:nvSpPr>
        <p:spPr>
          <a:xfrm>
            <a:off x="304800" y="0"/>
            <a:ext cx="8534400" cy="1470025"/>
          </a:xfrm>
        </p:spPr>
        <p:txBody>
          <a:bodyPr>
            <a:normAutofit/>
          </a:bodyPr>
          <a:lstStyle/>
          <a:p>
            <a:r>
              <a:rPr lang="en-US" sz="5400" dirty="0" smtClean="0">
                <a:latin typeface="Berlin Sans FB" pitchFamily="34" charset="0"/>
              </a:rPr>
              <a:t>Gauging Student Needs</a:t>
            </a:r>
            <a:endParaRPr lang="en-US" sz="5400" dirty="0">
              <a:latin typeface="Berlin Sans FB" pitchFamily="34" charset="0"/>
            </a:endParaRPr>
          </a:p>
        </p:txBody>
      </p:sp>
      <p:sp>
        <p:nvSpPr>
          <p:cNvPr id="3" name="Subtitle 2"/>
          <p:cNvSpPr>
            <a:spLocks noGrp="1"/>
          </p:cNvSpPr>
          <p:nvPr>
            <p:ph type="subTitle" idx="1"/>
          </p:nvPr>
        </p:nvSpPr>
        <p:spPr>
          <a:xfrm>
            <a:off x="152400" y="1295400"/>
            <a:ext cx="8839200" cy="5562600"/>
          </a:xfrm>
        </p:spPr>
        <p:txBody>
          <a:bodyPr>
            <a:normAutofit fontScale="92500" lnSpcReduction="10000"/>
          </a:bodyPr>
          <a:lstStyle/>
          <a:p>
            <a:pPr lvl="1" algn="l"/>
            <a:r>
              <a:rPr lang="en-US" b="1" dirty="0" smtClean="0">
                <a:solidFill>
                  <a:schemeClr val="tx1">
                    <a:lumMod val="65000"/>
                    <a:lumOff val="35000"/>
                  </a:schemeClr>
                </a:solidFill>
                <a:latin typeface="Berlin Sans FB" pitchFamily="34" charset="0"/>
              </a:rPr>
              <a:t>Purpose of the Assessment:</a:t>
            </a:r>
            <a:endParaRPr lang="en-US" dirty="0" smtClean="0">
              <a:solidFill>
                <a:schemeClr val="tx1">
                  <a:lumMod val="65000"/>
                  <a:lumOff val="35000"/>
                </a:schemeClr>
              </a:solidFill>
              <a:latin typeface="Berlin Sans FB" pitchFamily="34" charset="0"/>
            </a:endParaRPr>
          </a:p>
          <a:p>
            <a:pPr lvl="1" algn="l"/>
            <a:r>
              <a:rPr lang="en-US" dirty="0" smtClean="0">
                <a:solidFill>
                  <a:schemeClr val="tx1"/>
                </a:solidFill>
                <a:latin typeface="Berlin Sans FB" pitchFamily="34" charset="0"/>
              </a:rPr>
              <a:t>To gather information about what students already know about 3-demensional shapes, area, multiplying with decimals, and scale. </a:t>
            </a:r>
            <a:endParaRPr lang="en-US" b="1" dirty="0" smtClean="0">
              <a:solidFill>
                <a:schemeClr val="tx1"/>
              </a:solidFill>
              <a:latin typeface="Berlin Sans FB" pitchFamily="34" charset="0"/>
            </a:endParaRPr>
          </a:p>
          <a:p>
            <a:pPr lvl="1" algn="l"/>
            <a:r>
              <a:rPr lang="en-US" b="1" dirty="0" smtClean="0">
                <a:solidFill>
                  <a:schemeClr val="tx1">
                    <a:lumMod val="65000"/>
                    <a:lumOff val="35000"/>
                  </a:schemeClr>
                </a:solidFill>
                <a:latin typeface="Berlin Sans FB" pitchFamily="34" charset="0"/>
              </a:rPr>
              <a:t>How I will promote higher-order thinking:</a:t>
            </a:r>
            <a:endParaRPr lang="en-US" dirty="0" smtClean="0">
              <a:solidFill>
                <a:schemeClr val="tx1">
                  <a:lumMod val="65000"/>
                  <a:lumOff val="35000"/>
                </a:schemeClr>
              </a:solidFill>
              <a:latin typeface="Berlin Sans FB" pitchFamily="34" charset="0"/>
            </a:endParaRPr>
          </a:p>
          <a:p>
            <a:pPr lvl="1" algn="l"/>
            <a:r>
              <a:rPr lang="en-US" dirty="0" smtClean="0">
                <a:solidFill>
                  <a:schemeClr val="tx1"/>
                </a:solidFill>
                <a:latin typeface="Berlin Sans FB" pitchFamily="34" charset="0"/>
              </a:rPr>
              <a:t>I will challenge students to find relationships and draw conclusions about design and cost.</a:t>
            </a:r>
            <a:endParaRPr lang="en-US" b="1" dirty="0" smtClean="0">
              <a:solidFill>
                <a:schemeClr val="tx1"/>
              </a:solidFill>
              <a:latin typeface="Berlin Sans FB" pitchFamily="34" charset="0"/>
            </a:endParaRPr>
          </a:p>
          <a:p>
            <a:pPr lvl="1" algn="l"/>
            <a:r>
              <a:rPr lang="en-US" b="1" dirty="0" smtClean="0">
                <a:solidFill>
                  <a:schemeClr val="tx1">
                    <a:lumMod val="65000"/>
                    <a:lumOff val="35000"/>
                  </a:schemeClr>
                </a:solidFill>
                <a:latin typeface="Berlin Sans FB" pitchFamily="34" charset="0"/>
              </a:rPr>
              <a:t>How the assessment information helps me and my students plan for upcoming activities in the unit?</a:t>
            </a:r>
            <a:endParaRPr lang="en-US" dirty="0" smtClean="0">
              <a:solidFill>
                <a:schemeClr val="tx1">
                  <a:lumMod val="65000"/>
                  <a:lumOff val="35000"/>
                </a:schemeClr>
              </a:solidFill>
              <a:latin typeface="Berlin Sans FB" pitchFamily="34" charset="0"/>
            </a:endParaRPr>
          </a:p>
          <a:p>
            <a:pPr lvl="1" algn="l"/>
            <a:r>
              <a:rPr lang="en-US" dirty="0" smtClean="0">
                <a:solidFill>
                  <a:schemeClr val="tx1"/>
                </a:solidFill>
                <a:latin typeface="Berlin Sans FB" pitchFamily="34" charset="0"/>
              </a:rPr>
              <a:t>If students have a lack of knowledge in any of the content areas I can provide additional reinforcement through small group or individual instruction as well as additional practice.</a:t>
            </a:r>
            <a:endParaRPr lang="en-US" b="1" dirty="0" smtClean="0">
              <a:solidFill>
                <a:schemeClr val="tx1"/>
              </a:solidFill>
              <a:latin typeface="Berlin Sans FB" pitchFamily="34" charset="0"/>
            </a:endParaRPr>
          </a:p>
          <a:p>
            <a:pPr algn="l"/>
            <a:endParaRPr lang="en-US" sz="2800" dirty="0" smtClean="0">
              <a:solidFill>
                <a:schemeClr val="tx1">
                  <a:lumMod val="65000"/>
                  <a:lumOff val="35000"/>
                </a:schemeClr>
              </a:solidFill>
              <a:latin typeface="Berlin Sans FB" pitchFamily="34" charset="0"/>
            </a:endParaRPr>
          </a:p>
        </p:txBody>
      </p:sp>
      <p:graphicFrame>
        <p:nvGraphicFramePr>
          <p:cNvPr id="9" name="Object 8"/>
          <p:cNvGraphicFramePr>
            <a:graphicFrameLocks noChangeAspect="1"/>
          </p:cNvGraphicFramePr>
          <p:nvPr/>
        </p:nvGraphicFramePr>
        <p:xfrm>
          <a:off x="7924800" y="990600"/>
          <a:ext cx="914400" cy="714375"/>
        </p:xfrm>
        <a:graphic>
          <a:graphicData uri="http://schemas.openxmlformats.org/presentationml/2006/ole">
            <p:oleObj spid="_x0000_s1029" name="Document" showAsIcon="1" r:id="rId4" imgW="914400" imgH="714240" progId="Word.Document.12">
              <p:link updateAutomatic="1"/>
            </p:oleObj>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3d_city_models watermark.gif"/>
          <p:cNvPicPr>
            <a:picLocks noChangeAspect="1"/>
          </p:cNvPicPr>
          <p:nvPr/>
        </p:nvPicPr>
        <p:blipFill>
          <a:blip r:embed="rId2" cstate="print"/>
          <a:stretch>
            <a:fillRect/>
          </a:stretch>
        </p:blipFill>
        <p:spPr>
          <a:xfrm>
            <a:off x="0" y="-1"/>
            <a:ext cx="9144000" cy="6769851"/>
          </a:xfrm>
          <a:prstGeom prst="rect">
            <a:avLst/>
          </a:prstGeom>
        </p:spPr>
      </p:pic>
      <p:sp>
        <p:nvSpPr>
          <p:cNvPr id="2" name="Title 1"/>
          <p:cNvSpPr>
            <a:spLocks noGrp="1"/>
          </p:cNvSpPr>
          <p:nvPr>
            <p:ph type="ctrTitle"/>
          </p:nvPr>
        </p:nvSpPr>
        <p:spPr>
          <a:xfrm>
            <a:off x="304800" y="0"/>
            <a:ext cx="8534400" cy="1470025"/>
          </a:xfrm>
        </p:spPr>
        <p:txBody>
          <a:bodyPr>
            <a:normAutofit/>
          </a:bodyPr>
          <a:lstStyle/>
          <a:p>
            <a:r>
              <a:rPr lang="en-US" sz="5400" dirty="0" smtClean="0">
                <a:latin typeface="Berlin Sans FB" pitchFamily="34" charset="0"/>
              </a:rPr>
              <a:t>Goals for My Students</a:t>
            </a:r>
            <a:endParaRPr lang="en-US" sz="5400" dirty="0">
              <a:latin typeface="Berlin Sans FB" pitchFamily="34" charset="0"/>
            </a:endParaRPr>
          </a:p>
        </p:txBody>
      </p:sp>
      <p:sp>
        <p:nvSpPr>
          <p:cNvPr id="3" name="Subtitle 2"/>
          <p:cNvSpPr>
            <a:spLocks noGrp="1"/>
          </p:cNvSpPr>
          <p:nvPr>
            <p:ph type="subTitle" idx="1"/>
          </p:nvPr>
        </p:nvSpPr>
        <p:spPr>
          <a:xfrm>
            <a:off x="1447800" y="1295400"/>
            <a:ext cx="6172200" cy="5562600"/>
          </a:xfrm>
        </p:spPr>
        <p:txBody>
          <a:bodyPr>
            <a:normAutofit/>
          </a:bodyPr>
          <a:lstStyle/>
          <a:p>
            <a:pPr algn="l">
              <a:spcBef>
                <a:spcPts val="400"/>
              </a:spcBef>
              <a:buFont typeface="Wingdings" pitchFamily="2" charset="2"/>
              <a:buChar char="§"/>
            </a:pPr>
            <a:r>
              <a:rPr lang="en-US" dirty="0" smtClean="0">
                <a:solidFill>
                  <a:schemeClr val="tx1"/>
                </a:solidFill>
                <a:latin typeface="Berlin Sans FB" pitchFamily="34" charset="0"/>
              </a:rPr>
              <a:t>Connect real-world applications to the study of mathematics.</a:t>
            </a:r>
          </a:p>
          <a:p>
            <a:pPr algn="l">
              <a:spcBef>
                <a:spcPts val="400"/>
              </a:spcBef>
              <a:buFont typeface="Wingdings" pitchFamily="2" charset="2"/>
              <a:buChar char="§"/>
            </a:pPr>
            <a:endParaRPr lang="en-US" dirty="0" smtClean="0">
              <a:solidFill>
                <a:schemeClr val="tx1"/>
              </a:solidFill>
              <a:latin typeface="Berlin Sans FB" pitchFamily="34" charset="0"/>
            </a:endParaRPr>
          </a:p>
          <a:p>
            <a:pPr algn="l">
              <a:spcBef>
                <a:spcPts val="400"/>
              </a:spcBef>
              <a:buFont typeface="Wingdings" pitchFamily="2" charset="2"/>
              <a:buChar char="§"/>
            </a:pPr>
            <a:r>
              <a:rPr lang="en-US" dirty="0" smtClean="0">
                <a:solidFill>
                  <a:schemeClr val="tx1"/>
                </a:solidFill>
                <a:latin typeface="Berlin Sans FB" pitchFamily="34" charset="0"/>
              </a:rPr>
              <a:t>Work collaboratively and improve their communication skills. </a:t>
            </a:r>
          </a:p>
          <a:p>
            <a:pPr algn="l">
              <a:spcBef>
                <a:spcPts val="400"/>
              </a:spcBef>
              <a:buFont typeface="Wingdings" pitchFamily="2" charset="2"/>
              <a:buChar char="§"/>
            </a:pPr>
            <a:endParaRPr lang="en-US" dirty="0" smtClean="0">
              <a:solidFill>
                <a:schemeClr val="tx1"/>
              </a:solidFill>
              <a:latin typeface="Berlin Sans FB" pitchFamily="34" charset="0"/>
            </a:endParaRPr>
          </a:p>
          <a:p>
            <a:pPr algn="l">
              <a:spcBef>
                <a:spcPts val="400"/>
              </a:spcBef>
              <a:buFont typeface="Wingdings" pitchFamily="2" charset="2"/>
              <a:buChar char="§"/>
            </a:pPr>
            <a:r>
              <a:rPr lang="en-US" dirty="0" smtClean="0">
                <a:solidFill>
                  <a:schemeClr val="tx1"/>
                </a:solidFill>
                <a:latin typeface="Berlin Sans FB" pitchFamily="34" charset="0"/>
              </a:rPr>
              <a:t>Provide an outlet for creativity.</a:t>
            </a:r>
          </a:p>
          <a:p>
            <a:pPr algn="l">
              <a:spcBef>
                <a:spcPts val="400"/>
              </a:spcBef>
            </a:pPr>
            <a:endParaRPr lang="en-US" dirty="0">
              <a:solidFill>
                <a:schemeClr val="tx1"/>
              </a:solidFill>
              <a:latin typeface="Berlin Sans FB" pitchFamily="34" charset="0"/>
            </a:endParaRPr>
          </a:p>
          <a:p>
            <a:pPr algn="l">
              <a:spcBef>
                <a:spcPts val="400"/>
              </a:spcBef>
              <a:buFont typeface="Wingdings" pitchFamily="2" charset="2"/>
              <a:buChar char="§"/>
            </a:pPr>
            <a:r>
              <a:rPr lang="en-US" dirty="0" smtClean="0">
                <a:solidFill>
                  <a:schemeClr val="tx1"/>
                </a:solidFill>
                <a:latin typeface="Berlin Sans FB" pitchFamily="34" charset="0"/>
              </a:rPr>
              <a:t>Create enthusiasm for project based learning.</a:t>
            </a:r>
          </a:p>
          <a:p>
            <a:pPr algn="l"/>
            <a:endParaRPr lang="en-US" sz="2800" dirty="0" smtClean="0">
              <a:solidFill>
                <a:schemeClr val="tx1"/>
              </a:solidFill>
              <a:latin typeface="Berlin Sans FB"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3d_city_models watermark.gif"/>
          <p:cNvPicPr>
            <a:picLocks noChangeAspect="1"/>
          </p:cNvPicPr>
          <p:nvPr/>
        </p:nvPicPr>
        <p:blipFill>
          <a:blip r:embed="rId2" cstate="print"/>
          <a:stretch>
            <a:fillRect/>
          </a:stretch>
        </p:blipFill>
        <p:spPr>
          <a:xfrm>
            <a:off x="0" y="-1"/>
            <a:ext cx="9144000" cy="6769851"/>
          </a:xfrm>
          <a:prstGeom prst="rect">
            <a:avLst/>
          </a:prstGeom>
        </p:spPr>
      </p:pic>
      <p:sp>
        <p:nvSpPr>
          <p:cNvPr id="2" name="Title 1"/>
          <p:cNvSpPr>
            <a:spLocks noGrp="1"/>
          </p:cNvSpPr>
          <p:nvPr>
            <p:ph type="ctrTitle"/>
          </p:nvPr>
        </p:nvSpPr>
        <p:spPr>
          <a:xfrm>
            <a:off x="304800" y="0"/>
            <a:ext cx="8534400" cy="1470025"/>
          </a:xfrm>
        </p:spPr>
        <p:txBody>
          <a:bodyPr>
            <a:normAutofit/>
          </a:bodyPr>
          <a:lstStyle/>
          <a:p>
            <a:r>
              <a:rPr lang="en-US" sz="5400" dirty="0" smtClean="0">
                <a:latin typeface="Berlin Sans FB" pitchFamily="34" charset="0"/>
              </a:rPr>
              <a:t>My Personal Goals</a:t>
            </a:r>
            <a:endParaRPr lang="en-US" sz="5400" dirty="0">
              <a:latin typeface="Berlin Sans FB" pitchFamily="34" charset="0"/>
            </a:endParaRPr>
          </a:p>
        </p:txBody>
      </p:sp>
      <p:sp>
        <p:nvSpPr>
          <p:cNvPr id="3" name="Subtitle 2"/>
          <p:cNvSpPr>
            <a:spLocks noGrp="1"/>
          </p:cNvSpPr>
          <p:nvPr>
            <p:ph type="subTitle" idx="1"/>
          </p:nvPr>
        </p:nvSpPr>
        <p:spPr>
          <a:xfrm>
            <a:off x="1828800" y="1295400"/>
            <a:ext cx="5562600" cy="5562600"/>
          </a:xfrm>
        </p:spPr>
        <p:txBody>
          <a:bodyPr>
            <a:normAutofit/>
          </a:bodyPr>
          <a:lstStyle/>
          <a:p>
            <a:pPr algn="l">
              <a:spcBef>
                <a:spcPts val="400"/>
              </a:spcBef>
              <a:buFont typeface="Wingdings" pitchFamily="2" charset="2"/>
              <a:buChar char="§"/>
            </a:pPr>
            <a:r>
              <a:rPr lang="en-US" sz="2800" dirty="0" smtClean="0">
                <a:solidFill>
                  <a:schemeClr val="tx1"/>
                </a:solidFill>
                <a:latin typeface="Berlin Sans FB" pitchFamily="34" charset="0"/>
              </a:rPr>
              <a:t>Develop a better understanding of how project based learning can be implemented in my classroom.</a:t>
            </a:r>
          </a:p>
          <a:p>
            <a:pPr algn="l">
              <a:spcBef>
                <a:spcPts val="400"/>
              </a:spcBef>
              <a:buFont typeface="Wingdings" pitchFamily="2" charset="2"/>
              <a:buChar char="§"/>
            </a:pPr>
            <a:endParaRPr lang="en-US" sz="2800" dirty="0" smtClean="0">
              <a:solidFill>
                <a:schemeClr val="tx1"/>
              </a:solidFill>
              <a:latin typeface="Berlin Sans FB" pitchFamily="34" charset="0"/>
            </a:endParaRPr>
          </a:p>
          <a:p>
            <a:pPr algn="l">
              <a:spcBef>
                <a:spcPts val="400"/>
              </a:spcBef>
              <a:buFont typeface="Wingdings" pitchFamily="2" charset="2"/>
              <a:buChar char="§"/>
            </a:pPr>
            <a:r>
              <a:rPr lang="en-US" sz="2800" dirty="0" smtClean="0">
                <a:solidFill>
                  <a:schemeClr val="tx1"/>
                </a:solidFill>
                <a:latin typeface="Berlin Sans FB" pitchFamily="34" charset="0"/>
              </a:rPr>
              <a:t>Involve students more in the decision process of the project and assessments. </a:t>
            </a:r>
          </a:p>
          <a:p>
            <a:pPr algn="l">
              <a:spcBef>
                <a:spcPts val="400"/>
              </a:spcBef>
              <a:buFont typeface="Wingdings" pitchFamily="2" charset="2"/>
              <a:buChar char="§"/>
            </a:pPr>
            <a:endParaRPr lang="en-US" sz="2800" dirty="0" smtClean="0">
              <a:solidFill>
                <a:schemeClr val="tx1"/>
              </a:solidFill>
              <a:latin typeface="Berlin Sans FB" pitchFamily="34" charset="0"/>
            </a:endParaRPr>
          </a:p>
          <a:p>
            <a:pPr algn="l">
              <a:spcBef>
                <a:spcPts val="400"/>
              </a:spcBef>
              <a:buFont typeface="Wingdings" pitchFamily="2" charset="2"/>
              <a:buChar char="§"/>
            </a:pPr>
            <a:r>
              <a:rPr lang="en-US" sz="2800" dirty="0" smtClean="0">
                <a:solidFill>
                  <a:schemeClr val="tx1"/>
                </a:solidFill>
                <a:latin typeface="Berlin Sans FB" pitchFamily="34" charset="0"/>
              </a:rPr>
              <a:t>Create more interest in the study of mathematics for my students.</a:t>
            </a:r>
          </a:p>
          <a:p>
            <a:pPr algn="l">
              <a:spcBef>
                <a:spcPts val="400"/>
              </a:spcBef>
            </a:pPr>
            <a:endParaRPr lang="en-US" sz="2800" dirty="0" smtClean="0">
              <a:solidFill>
                <a:schemeClr val="tx1"/>
              </a:solidFill>
              <a:latin typeface="Berlin Sans FB"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348</TotalTime>
  <Words>887</Words>
  <Application>Microsoft Office PowerPoint</Application>
  <PresentationFormat>On-screen Show (4:3)</PresentationFormat>
  <Paragraphs>91</Paragraphs>
  <Slides>10</Slides>
  <Notes>0</Notes>
  <HiddenSlides>0</HiddenSlides>
  <MMClips>0</MMClips>
  <ScaleCrop>false</ScaleCrop>
  <HeadingPairs>
    <vt:vector size="6" baseType="variant">
      <vt:variant>
        <vt:lpstr>Theme</vt:lpstr>
      </vt:variant>
      <vt:variant>
        <vt:i4>1</vt:i4>
      </vt:variant>
      <vt:variant>
        <vt:lpstr>Links</vt:lpstr>
      </vt:variant>
      <vt:variant>
        <vt:i4>1</vt:i4>
      </vt:variant>
      <vt:variant>
        <vt:lpstr>Slide Titles</vt:lpstr>
      </vt:variant>
      <vt:variant>
        <vt:i4>10</vt:i4>
      </vt:variant>
    </vt:vector>
  </HeadingPairs>
  <TitlesOfParts>
    <vt:vector size="12" baseType="lpstr">
      <vt:lpstr>Office Theme</vt:lpstr>
      <vt:lpstr>C:\Documents and Settings\cnosky\Desktop\Nosky_Catherine\Pre Assessment.docx</vt:lpstr>
      <vt:lpstr>3-D’ville</vt:lpstr>
      <vt:lpstr>Unit Summary</vt:lpstr>
      <vt:lpstr>Arizona State Standards</vt:lpstr>
      <vt:lpstr>Curriculum-Framing Questions</vt:lpstr>
      <vt:lpstr>Student Objectives</vt:lpstr>
      <vt:lpstr>21st Century Skills</vt:lpstr>
      <vt:lpstr>Gauging Student Needs</vt:lpstr>
      <vt:lpstr>Goals for My Students</vt:lpstr>
      <vt:lpstr>My Personal Goals</vt:lpstr>
      <vt:lpstr>Request for Feedback</vt:lpstr>
    </vt:vector>
  </TitlesOfParts>
  <Company>SUSD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default</dc:creator>
  <cp:lastModifiedBy>default</cp:lastModifiedBy>
  <cp:revision>29</cp:revision>
  <dcterms:created xsi:type="dcterms:W3CDTF">2010-06-08T15:44:24Z</dcterms:created>
  <dcterms:modified xsi:type="dcterms:W3CDTF">2010-06-09T19:50:09Z</dcterms:modified>
</cp:coreProperties>
</file>